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yyar TEPE" initials="TT" lastIdx="1" clrIdx="0">
    <p:extLst>
      <p:ext uri="{19B8F6BF-5375-455C-9EA6-DF929625EA0E}">
        <p15:presenceInfo xmlns:p15="http://schemas.microsoft.com/office/powerpoint/2012/main" userId="S-1-5-21-767463640-3781474030-2186468075-176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74" autoAdjust="0"/>
  </p:normalViewPr>
  <p:slideViewPr>
    <p:cSldViewPr snapToGrid="0">
      <p:cViewPr>
        <p:scale>
          <a:sx n="100" d="100"/>
          <a:sy n="100" d="100"/>
        </p:scale>
        <p:origin x="167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762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68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462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395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615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78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71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988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12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74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23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D6D1B-D797-4E3C-A24D-D170ED7156C9}" type="datetimeFigureOut">
              <a:rPr lang="tr-TR" smtClean="0"/>
              <a:t>28.07.2022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16905-AD68-4F2D-9D2A-068F3206E4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094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id="{61B03666-9D3B-408E-8516-B05A2B617DDD}"/>
              </a:ext>
            </a:extLst>
          </p:cNvPr>
          <p:cNvSpPr/>
          <p:nvPr/>
        </p:nvSpPr>
        <p:spPr>
          <a:xfrm>
            <a:off x="366618" y="184836"/>
            <a:ext cx="9381530" cy="629019"/>
          </a:xfrm>
          <a:prstGeom prst="rect">
            <a:avLst/>
          </a:prstGeom>
          <a:noFill/>
        </p:spPr>
        <p:txBody>
          <a:bodyPr wrap="square" lIns="74295" tIns="37148" rIns="74295" bIns="37148">
            <a:spAutoFit/>
          </a:bodyPr>
          <a:lstStyle/>
          <a:p>
            <a:pPr algn="ctr"/>
            <a:r>
              <a:rPr lang="tr-T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İstanbul </a:t>
            </a:r>
            <a:r>
              <a:rPr lang="tr-TR" sz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Medipol</a:t>
            </a:r>
            <a:r>
              <a:rPr lang="tr-T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Üniversitesi</a:t>
            </a:r>
          </a:p>
          <a:p>
            <a:pPr algn="ctr"/>
            <a:r>
              <a:rPr lang="tr-T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Sosyal Bilimler Meslek Yüksekokulu</a:t>
            </a:r>
          </a:p>
          <a:p>
            <a:pPr algn="ctr"/>
            <a:r>
              <a:rPr lang="tr-TR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2547 Sayılı Yükseköğretim Kanunun 44. Maddesi C Fıkrası Uygulaması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0A99FDF9-8EEA-4E52-B09E-E5DFBB4DBBB0}"/>
              </a:ext>
            </a:extLst>
          </p:cNvPr>
          <p:cNvSpPr/>
          <p:nvPr/>
        </p:nvSpPr>
        <p:spPr>
          <a:xfrm>
            <a:off x="4110919" y="1041156"/>
            <a:ext cx="2375969" cy="43892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975" dirty="0">
                <a:solidFill>
                  <a:schemeClr val="tx1"/>
                </a:solidFill>
              </a:rPr>
              <a:t>Azami süresini dolduran öğrencinin başarısız olduğu ders sayısı 5’ ten fazla mı?</a:t>
            </a:r>
            <a:endParaRPr lang="tr-TR" sz="1463" dirty="0"/>
          </a:p>
        </p:txBody>
      </p:sp>
      <p:sp>
        <p:nvSpPr>
          <p:cNvPr id="17" name="Dikdörtgen 16">
            <a:extLst>
              <a:ext uri="{FF2B5EF4-FFF2-40B4-BE49-F238E27FC236}">
                <a16:creationId xmlns:a16="http://schemas.microsoft.com/office/drawing/2014/main" id="{4031BB1B-F99C-4651-9A2B-ADC81074E47F}"/>
              </a:ext>
            </a:extLst>
          </p:cNvPr>
          <p:cNvSpPr/>
          <p:nvPr/>
        </p:nvSpPr>
        <p:spPr>
          <a:xfrm>
            <a:off x="1681304" y="1987275"/>
            <a:ext cx="2375969" cy="4389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975" dirty="0">
                <a:solidFill>
                  <a:schemeClr val="tx1"/>
                </a:solidFill>
              </a:rPr>
              <a:t>Başarısız oldukları dersler için 2 Ek Sınav hakkı verilir</a:t>
            </a:r>
            <a:endParaRPr lang="tr-TR" sz="1463" dirty="0"/>
          </a:p>
        </p:txBody>
      </p:sp>
      <p:cxnSp>
        <p:nvCxnSpPr>
          <p:cNvPr id="19" name="Bağlayıcı: Dirsek 18">
            <a:extLst>
              <a:ext uri="{FF2B5EF4-FFF2-40B4-BE49-F238E27FC236}">
                <a16:creationId xmlns:a16="http://schemas.microsoft.com/office/drawing/2014/main" id="{106CFBA6-CCBB-4E28-A44A-55CA76CF2762}"/>
              </a:ext>
            </a:extLst>
          </p:cNvPr>
          <p:cNvCxnSpPr>
            <a:stCxn id="9" idx="2"/>
            <a:endCxn id="17" idx="0"/>
          </p:cNvCxnSpPr>
          <p:nvPr/>
        </p:nvCxnSpPr>
        <p:spPr>
          <a:xfrm rot="5400000">
            <a:off x="3830502" y="518873"/>
            <a:ext cx="507191" cy="2429615"/>
          </a:xfrm>
          <a:prstGeom prst="bent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ikdörtgen 25">
            <a:extLst>
              <a:ext uri="{FF2B5EF4-FFF2-40B4-BE49-F238E27FC236}">
                <a16:creationId xmlns:a16="http://schemas.microsoft.com/office/drawing/2014/main" id="{56AB32F4-4BEF-4365-A009-F440BFDDD9CD}"/>
              </a:ext>
            </a:extLst>
          </p:cNvPr>
          <p:cNvSpPr/>
          <p:nvPr/>
        </p:nvSpPr>
        <p:spPr>
          <a:xfrm>
            <a:off x="252597" y="3074276"/>
            <a:ext cx="1467474" cy="729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975" dirty="0">
                <a:solidFill>
                  <a:schemeClr val="tx1"/>
                </a:solidFill>
              </a:rPr>
              <a:t>1.Durum</a:t>
            </a:r>
          </a:p>
          <a:p>
            <a:pPr algn="ctr"/>
            <a:r>
              <a:rPr lang="tr-TR" sz="813" dirty="0">
                <a:solidFill>
                  <a:schemeClr val="tx1"/>
                </a:solidFill>
              </a:rPr>
              <a:t>Ek Sınav sonucunda öğrenci     1 dersten mi başarısız?</a:t>
            </a:r>
            <a:endParaRPr lang="tr-TR" sz="975" dirty="0"/>
          </a:p>
        </p:txBody>
      </p:sp>
      <p:sp>
        <p:nvSpPr>
          <p:cNvPr id="27" name="Dikdörtgen 26">
            <a:extLst>
              <a:ext uri="{FF2B5EF4-FFF2-40B4-BE49-F238E27FC236}">
                <a16:creationId xmlns:a16="http://schemas.microsoft.com/office/drawing/2014/main" id="{0782EB8C-9BC3-4BB7-87E4-C4FDB113FA89}"/>
              </a:ext>
            </a:extLst>
          </p:cNvPr>
          <p:cNvSpPr/>
          <p:nvPr/>
        </p:nvSpPr>
        <p:spPr>
          <a:xfrm>
            <a:off x="2364536" y="3871664"/>
            <a:ext cx="3242018" cy="7392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975" dirty="0">
                <a:solidFill>
                  <a:schemeClr val="tx1"/>
                </a:solidFill>
              </a:rPr>
              <a:t>2. Durum</a:t>
            </a:r>
          </a:p>
          <a:p>
            <a:pPr algn="ctr"/>
            <a:r>
              <a:rPr lang="tr-TR" sz="813" dirty="0">
                <a:solidFill>
                  <a:schemeClr val="tx1"/>
                </a:solidFill>
              </a:rPr>
              <a:t>Ek sınavlar sonucunda öğrenci 5 veya daha az dersten mi başarısız?</a:t>
            </a:r>
            <a:endParaRPr lang="tr-TR" sz="975" dirty="0"/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D0896A94-7F55-4F7F-A26A-4A427F2F7C9D}"/>
              </a:ext>
            </a:extLst>
          </p:cNvPr>
          <p:cNvSpPr/>
          <p:nvPr/>
        </p:nvSpPr>
        <p:spPr>
          <a:xfrm>
            <a:off x="7834461" y="1981913"/>
            <a:ext cx="1545581" cy="4389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975" dirty="0">
                <a:solidFill>
                  <a:schemeClr val="tx1"/>
                </a:solidFill>
              </a:rPr>
              <a:t>4. Durum</a:t>
            </a:r>
          </a:p>
          <a:p>
            <a:pPr algn="ctr"/>
            <a:r>
              <a:rPr lang="tr-TR" sz="975" dirty="0">
                <a:solidFill>
                  <a:schemeClr val="tx1"/>
                </a:solidFill>
              </a:rPr>
              <a:t>Başarısız olunan dersler için 4 yarıyıl sınav hakkı verilir</a:t>
            </a:r>
            <a:endParaRPr lang="tr-TR" sz="1463" dirty="0"/>
          </a:p>
        </p:txBody>
      </p:sp>
      <p:cxnSp>
        <p:nvCxnSpPr>
          <p:cNvPr id="29" name="Bağlayıcı: Dirsek 28">
            <a:extLst>
              <a:ext uri="{FF2B5EF4-FFF2-40B4-BE49-F238E27FC236}">
                <a16:creationId xmlns:a16="http://schemas.microsoft.com/office/drawing/2014/main" id="{5F44DF56-92F1-4845-B0D7-268AFB789109}"/>
              </a:ext>
            </a:extLst>
          </p:cNvPr>
          <p:cNvCxnSpPr>
            <a:cxnSpLocks/>
            <a:stCxn id="17" idx="2"/>
            <a:endCxn id="26" idx="0"/>
          </p:cNvCxnSpPr>
          <p:nvPr/>
        </p:nvCxnSpPr>
        <p:spPr>
          <a:xfrm rot="5400000">
            <a:off x="1603776" y="1808763"/>
            <a:ext cx="648072" cy="1882955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Bağlayıcı: Dirsek 31">
            <a:extLst>
              <a:ext uri="{FF2B5EF4-FFF2-40B4-BE49-F238E27FC236}">
                <a16:creationId xmlns:a16="http://schemas.microsoft.com/office/drawing/2014/main" id="{248570E1-7C83-4B4A-9B76-28533FB0E9FA}"/>
              </a:ext>
            </a:extLst>
          </p:cNvPr>
          <p:cNvCxnSpPr>
            <a:cxnSpLocks/>
            <a:stCxn id="17" idx="2"/>
            <a:endCxn id="27" idx="0"/>
          </p:cNvCxnSpPr>
          <p:nvPr/>
        </p:nvCxnSpPr>
        <p:spPr>
          <a:xfrm rot="16200000" flipH="1">
            <a:off x="2704687" y="2590806"/>
            <a:ext cx="1445460" cy="1116256"/>
          </a:xfrm>
          <a:prstGeom prst="bentConnector3">
            <a:avLst>
              <a:gd name="adj1" fmla="val 22324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Bağlayıcı: Dirsek 34">
            <a:extLst>
              <a:ext uri="{FF2B5EF4-FFF2-40B4-BE49-F238E27FC236}">
                <a16:creationId xmlns:a16="http://schemas.microsoft.com/office/drawing/2014/main" id="{BD494D77-84AC-46CD-B562-3829EB4DDFFF}"/>
              </a:ext>
            </a:extLst>
          </p:cNvPr>
          <p:cNvCxnSpPr>
            <a:cxnSpLocks/>
            <a:stCxn id="9" idx="2"/>
            <a:endCxn id="28" idx="0"/>
          </p:cNvCxnSpPr>
          <p:nvPr/>
        </p:nvCxnSpPr>
        <p:spPr>
          <a:xfrm rot="16200000" flipH="1">
            <a:off x="6702164" y="76824"/>
            <a:ext cx="501828" cy="330834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Dikdörtgen 42">
            <a:extLst>
              <a:ext uri="{FF2B5EF4-FFF2-40B4-BE49-F238E27FC236}">
                <a16:creationId xmlns:a16="http://schemas.microsoft.com/office/drawing/2014/main" id="{1336B488-F339-4557-92A0-E88071EDBDD9}"/>
              </a:ext>
            </a:extLst>
          </p:cNvPr>
          <p:cNvSpPr/>
          <p:nvPr/>
        </p:nvSpPr>
        <p:spPr>
          <a:xfrm>
            <a:off x="768205" y="3897199"/>
            <a:ext cx="952705" cy="51409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731" dirty="0">
                <a:solidFill>
                  <a:schemeClr val="tx1"/>
                </a:solidFill>
              </a:rPr>
              <a:t>Öğrencilik hakkından yararlanmaksızın sınırsız sınav hakkı verilir</a:t>
            </a:r>
            <a:endParaRPr lang="tr-TR" sz="894" dirty="0"/>
          </a:p>
        </p:txBody>
      </p:sp>
      <p:sp>
        <p:nvSpPr>
          <p:cNvPr id="56" name="Dikdörtgen 55">
            <a:extLst>
              <a:ext uri="{FF2B5EF4-FFF2-40B4-BE49-F238E27FC236}">
                <a16:creationId xmlns:a16="http://schemas.microsoft.com/office/drawing/2014/main" id="{2B1C6FBA-6C1A-4C7C-8B22-F3CA9EEF8216}"/>
              </a:ext>
            </a:extLst>
          </p:cNvPr>
          <p:cNvSpPr/>
          <p:nvPr/>
        </p:nvSpPr>
        <p:spPr>
          <a:xfrm>
            <a:off x="281000" y="4057373"/>
            <a:ext cx="327810" cy="18389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tr-TR" sz="650" dirty="0"/>
              <a:t>Evet</a:t>
            </a:r>
          </a:p>
        </p:txBody>
      </p:sp>
      <p:cxnSp>
        <p:nvCxnSpPr>
          <p:cNvPr id="61" name="Bağlayıcı: Dirsek 60">
            <a:extLst>
              <a:ext uri="{FF2B5EF4-FFF2-40B4-BE49-F238E27FC236}">
                <a16:creationId xmlns:a16="http://schemas.microsoft.com/office/drawing/2014/main" id="{6BA62F87-810E-48D9-B648-7ED0573E4706}"/>
              </a:ext>
            </a:extLst>
          </p:cNvPr>
          <p:cNvCxnSpPr>
            <a:cxnSpLocks/>
            <a:stCxn id="26" idx="1"/>
            <a:endCxn id="56" idx="1"/>
          </p:cNvCxnSpPr>
          <p:nvPr/>
        </p:nvCxnSpPr>
        <p:spPr>
          <a:xfrm rot="10800000" flipH="1" flipV="1">
            <a:off x="252597" y="3438788"/>
            <a:ext cx="28403" cy="710535"/>
          </a:xfrm>
          <a:prstGeom prst="bentConnector3">
            <a:avLst>
              <a:gd name="adj1" fmla="val -430377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Düz Ok Bağlayıcısı 68">
            <a:extLst>
              <a:ext uri="{FF2B5EF4-FFF2-40B4-BE49-F238E27FC236}">
                <a16:creationId xmlns:a16="http://schemas.microsoft.com/office/drawing/2014/main" id="{E5EC113A-E77F-40D0-8490-ABFBA16225BC}"/>
              </a:ext>
            </a:extLst>
          </p:cNvPr>
          <p:cNvCxnSpPr>
            <a:cxnSpLocks/>
            <a:stCxn id="56" idx="3"/>
          </p:cNvCxnSpPr>
          <p:nvPr/>
        </p:nvCxnSpPr>
        <p:spPr>
          <a:xfrm flipV="1">
            <a:off x="608810" y="4146505"/>
            <a:ext cx="159395" cy="28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Bağlayıcı: Dirsek 72">
            <a:extLst>
              <a:ext uri="{FF2B5EF4-FFF2-40B4-BE49-F238E27FC236}">
                <a16:creationId xmlns:a16="http://schemas.microsoft.com/office/drawing/2014/main" id="{622D5732-F365-42FD-B1BB-22AC41EFF66E}"/>
              </a:ext>
            </a:extLst>
          </p:cNvPr>
          <p:cNvCxnSpPr>
            <a:cxnSpLocks/>
          </p:cNvCxnSpPr>
          <p:nvPr/>
        </p:nvCxnSpPr>
        <p:spPr>
          <a:xfrm flipV="1">
            <a:off x="1717211" y="3428707"/>
            <a:ext cx="2268334" cy="108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Dikdörtgen 96">
            <a:extLst>
              <a:ext uri="{FF2B5EF4-FFF2-40B4-BE49-F238E27FC236}">
                <a16:creationId xmlns:a16="http://schemas.microsoft.com/office/drawing/2014/main" id="{34F93028-07CA-4BBF-9543-527BF382643D}"/>
              </a:ext>
            </a:extLst>
          </p:cNvPr>
          <p:cNvSpPr/>
          <p:nvPr/>
        </p:nvSpPr>
        <p:spPr>
          <a:xfrm>
            <a:off x="3068495" y="4838180"/>
            <a:ext cx="731650" cy="655017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731" dirty="0">
                <a:solidFill>
                  <a:schemeClr val="tx1"/>
                </a:solidFill>
              </a:rPr>
              <a:t>Başarısız olunan 5 ders için 3 yarıyıl sınav hakkı verilir</a:t>
            </a:r>
            <a:endParaRPr lang="tr-TR" sz="894" dirty="0"/>
          </a:p>
        </p:txBody>
      </p:sp>
      <p:sp>
        <p:nvSpPr>
          <p:cNvPr id="98" name="Dikdörtgen 97">
            <a:extLst>
              <a:ext uri="{FF2B5EF4-FFF2-40B4-BE49-F238E27FC236}">
                <a16:creationId xmlns:a16="http://schemas.microsoft.com/office/drawing/2014/main" id="{70F33456-AA38-4E1D-B2B3-704E7DC2CA71}"/>
              </a:ext>
            </a:extLst>
          </p:cNvPr>
          <p:cNvSpPr/>
          <p:nvPr/>
        </p:nvSpPr>
        <p:spPr>
          <a:xfrm>
            <a:off x="3068490" y="5712662"/>
            <a:ext cx="731651" cy="655018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731" dirty="0">
                <a:solidFill>
                  <a:schemeClr val="tx1"/>
                </a:solidFill>
              </a:rPr>
              <a:t>Öğrenciye uygun diğer durumlardaki işlemler yapılır</a:t>
            </a:r>
            <a:endParaRPr lang="tr-TR" sz="894" dirty="0"/>
          </a:p>
        </p:txBody>
      </p:sp>
      <p:sp>
        <p:nvSpPr>
          <p:cNvPr id="99" name="Dikdörtgen 98">
            <a:extLst>
              <a:ext uri="{FF2B5EF4-FFF2-40B4-BE49-F238E27FC236}">
                <a16:creationId xmlns:a16="http://schemas.microsoft.com/office/drawing/2014/main" id="{D66957B7-EBC7-4EB5-BE03-28719C444B20}"/>
              </a:ext>
            </a:extLst>
          </p:cNvPr>
          <p:cNvSpPr/>
          <p:nvPr/>
        </p:nvSpPr>
        <p:spPr>
          <a:xfrm>
            <a:off x="2384897" y="5075748"/>
            <a:ext cx="327810" cy="18389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tr-TR" sz="650" dirty="0"/>
              <a:t>Evet</a:t>
            </a:r>
          </a:p>
        </p:txBody>
      </p:sp>
      <p:cxnSp>
        <p:nvCxnSpPr>
          <p:cNvPr id="100" name="Bağlayıcı: Dirsek 99">
            <a:extLst>
              <a:ext uri="{FF2B5EF4-FFF2-40B4-BE49-F238E27FC236}">
                <a16:creationId xmlns:a16="http://schemas.microsoft.com/office/drawing/2014/main" id="{8CC045F4-F032-47F4-AACC-B7F8C218AEA6}"/>
              </a:ext>
            </a:extLst>
          </p:cNvPr>
          <p:cNvCxnSpPr>
            <a:cxnSpLocks/>
            <a:stCxn id="27" idx="1"/>
            <a:endCxn id="99" idx="1"/>
          </p:cNvCxnSpPr>
          <p:nvPr/>
        </p:nvCxnSpPr>
        <p:spPr>
          <a:xfrm rot="10800000" flipH="1" flipV="1">
            <a:off x="2364535" y="4241272"/>
            <a:ext cx="20361" cy="926426"/>
          </a:xfrm>
          <a:prstGeom prst="bentConnector3">
            <a:avLst>
              <a:gd name="adj1" fmla="val -112273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Düz Ok Bağlayıcısı 100">
            <a:extLst>
              <a:ext uri="{FF2B5EF4-FFF2-40B4-BE49-F238E27FC236}">
                <a16:creationId xmlns:a16="http://schemas.microsoft.com/office/drawing/2014/main" id="{0C4C0555-0424-4337-A98D-CF7A9E05BFAE}"/>
              </a:ext>
            </a:extLst>
          </p:cNvPr>
          <p:cNvCxnSpPr>
            <a:cxnSpLocks/>
            <a:stCxn id="99" idx="3"/>
            <a:endCxn id="97" idx="1"/>
          </p:cNvCxnSpPr>
          <p:nvPr/>
        </p:nvCxnSpPr>
        <p:spPr>
          <a:xfrm flipV="1">
            <a:off x="2712708" y="5165689"/>
            <a:ext cx="355788" cy="20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Bağlayıcı: Dirsek 101">
            <a:extLst>
              <a:ext uri="{FF2B5EF4-FFF2-40B4-BE49-F238E27FC236}">
                <a16:creationId xmlns:a16="http://schemas.microsoft.com/office/drawing/2014/main" id="{0D214856-68BF-4398-B57E-AA049015700E}"/>
              </a:ext>
            </a:extLst>
          </p:cNvPr>
          <p:cNvCxnSpPr>
            <a:cxnSpLocks/>
            <a:stCxn id="27" idx="1"/>
            <a:endCxn id="105" idx="1"/>
          </p:cNvCxnSpPr>
          <p:nvPr/>
        </p:nvCxnSpPr>
        <p:spPr>
          <a:xfrm rot="10800000" flipH="1" flipV="1">
            <a:off x="2364536" y="4241272"/>
            <a:ext cx="15798" cy="1798900"/>
          </a:xfrm>
          <a:prstGeom prst="bentConnector3">
            <a:avLst>
              <a:gd name="adj1" fmla="val -144701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Düz Ok Bağlayıcısı 102">
            <a:extLst>
              <a:ext uri="{FF2B5EF4-FFF2-40B4-BE49-F238E27FC236}">
                <a16:creationId xmlns:a16="http://schemas.microsoft.com/office/drawing/2014/main" id="{9913538A-E50C-43DF-9963-3317D1BA0A75}"/>
              </a:ext>
            </a:extLst>
          </p:cNvPr>
          <p:cNvCxnSpPr>
            <a:cxnSpLocks/>
            <a:endCxn id="98" idx="1"/>
          </p:cNvCxnSpPr>
          <p:nvPr/>
        </p:nvCxnSpPr>
        <p:spPr>
          <a:xfrm>
            <a:off x="2630754" y="6040171"/>
            <a:ext cx="43773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Dikdörtgen 104">
            <a:extLst>
              <a:ext uri="{FF2B5EF4-FFF2-40B4-BE49-F238E27FC236}">
                <a16:creationId xmlns:a16="http://schemas.microsoft.com/office/drawing/2014/main" id="{6C0FD5A0-FED8-430A-A566-62C84E129748}"/>
              </a:ext>
            </a:extLst>
          </p:cNvPr>
          <p:cNvSpPr/>
          <p:nvPr/>
        </p:nvSpPr>
        <p:spPr>
          <a:xfrm>
            <a:off x="2380334" y="5948222"/>
            <a:ext cx="327810" cy="18389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tr-TR" sz="650" dirty="0"/>
              <a:t>Hayır</a:t>
            </a:r>
          </a:p>
        </p:txBody>
      </p:sp>
      <p:sp>
        <p:nvSpPr>
          <p:cNvPr id="117" name="Dikdörtgen 116">
            <a:extLst>
              <a:ext uri="{FF2B5EF4-FFF2-40B4-BE49-F238E27FC236}">
                <a16:creationId xmlns:a16="http://schemas.microsoft.com/office/drawing/2014/main" id="{B9098CA6-2FE2-4E1B-8696-76ED5BB65C8B}"/>
              </a:ext>
            </a:extLst>
          </p:cNvPr>
          <p:cNvSpPr/>
          <p:nvPr/>
        </p:nvSpPr>
        <p:spPr>
          <a:xfrm>
            <a:off x="3990901" y="4838180"/>
            <a:ext cx="1631862" cy="655017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731" dirty="0">
                <a:solidFill>
                  <a:schemeClr val="tx1"/>
                </a:solidFill>
              </a:rPr>
              <a:t>Süre sonunda başarısız derslerini tamamladı mı?</a:t>
            </a:r>
          </a:p>
        </p:txBody>
      </p:sp>
      <p:cxnSp>
        <p:nvCxnSpPr>
          <p:cNvPr id="118" name="Düz Ok Bağlayıcısı 117">
            <a:extLst>
              <a:ext uri="{FF2B5EF4-FFF2-40B4-BE49-F238E27FC236}">
                <a16:creationId xmlns:a16="http://schemas.microsoft.com/office/drawing/2014/main" id="{EDF4F4E6-4DDD-4F44-BB9F-572342B5FC5F}"/>
              </a:ext>
            </a:extLst>
          </p:cNvPr>
          <p:cNvCxnSpPr>
            <a:cxnSpLocks/>
            <a:stCxn id="97" idx="3"/>
            <a:endCxn id="117" idx="1"/>
          </p:cNvCxnSpPr>
          <p:nvPr/>
        </p:nvCxnSpPr>
        <p:spPr>
          <a:xfrm flipV="1">
            <a:off x="3800145" y="5165688"/>
            <a:ext cx="19075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Dikdörtgen 120">
            <a:extLst>
              <a:ext uri="{FF2B5EF4-FFF2-40B4-BE49-F238E27FC236}">
                <a16:creationId xmlns:a16="http://schemas.microsoft.com/office/drawing/2014/main" id="{96827543-481C-4894-92E8-5DC08775A157}"/>
              </a:ext>
            </a:extLst>
          </p:cNvPr>
          <p:cNvSpPr/>
          <p:nvPr/>
        </p:nvSpPr>
        <p:spPr>
          <a:xfrm>
            <a:off x="4004523" y="5947755"/>
            <a:ext cx="731650" cy="438929"/>
          </a:xfrm>
          <a:prstGeom prst="rect">
            <a:avLst/>
          </a:prstGeom>
          <a:solidFill>
            <a:srgbClr val="FFC00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731" dirty="0">
                <a:solidFill>
                  <a:schemeClr val="tx1"/>
                </a:solidFill>
              </a:rPr>
              <a:t>Mezuniyet işlemleri yapılır.</a:t>
            </a:r>
          </a:p>
        </p:txBody>
      </p:sp>
      <p:sp>
        <p:nvSpPr>
          <p:cNvPr id="125" name="Dikdörtgen 124">
            <a:extLst>
              <a:ext uri="{FF2B5EF4-FFF2-40B4-BE49-F238E27FC236}">
                <a16:creationId xmlns:a16="http://schemas.microsoft.com/office/drawing/2014/main" id="{D8E74024-6FC6-450F-921E-2773A4885319}"/>
              </a:ext>
            </a:extLst>
          </p:cNvPr>
          <p:cNvSpPr/>
          <p:nvPr/>
        </p:nvSpPr>
        <p:spPr>
          <a:xfrm>
            <a:off x="4891113" y="5947755"/>
            <a:ext cx="731650" cy="455024"/>
          </a:xfrm>
          <a:prstGeom prst="rect">
            <a:avLst/>
          </a:prstGeom>
          <a:solidFill>
            <a:srgbClr val="FF000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731" dirty="0">
                <a:solidFill>
                  <a:schemeClr val="tx1"/>
                </a:solidFill>
              </a:rPr>
              <a:t>Öğrencinin ilişiği kesilir</a:t>
            </a:r>
          </a:p>
        </p:txBody>
      </p:sp>
      <p:cxnSp>
        <p:nvCxnSpPr>
          <p:cNvPr id="140" name="Bağlayıcı: Dirsek 139">
            <a:extLst>
              <a:ext uri="{FF2B5EF4-FFF2-40B4-BE49-F238E27FC236}">
                <a16:creationId xmlns:a16="http://schemas.microsoft.com/office/drawing/2014/main" id="{DAEC7884-56A9-470C-BA4F-D0D1371D7F7B}"/>
              </a:ext>
            </a:extLst>
          </p:cNvPr>
          <p:cNvCxnSpPr>
            <a:cxnSpLocks/>
            <a:stCxn id="117" idx="2"/>
            <a:endCxn id="121" idx="0"/>
          </p:cNvCxnSpPr>
          <p:nvPr/>
        </p:nvCxnSpPr>
        <p:spPr>
          <a:xfrm rot="5400000">
            <a:off x="4361311" y="5502234"/>
            <a:ext cx="454559" cy="43648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Bağlayıcı: Dirsek 142">
            <a:extLst>
              <a:ext uri="{FF2B5EF4-FFF2-40B4-BE49-F238E27FC236}">
                <a16:creationId xmlns:a16="http://schemas.microsoft.com/office/drawing/2014/main" id="{4F2D030E-3638-4C06-BB7F-F9F685FC285D}"/>
              </a:ext>
            </a:extLst>
          </p:cNvPr>
          <p:cNvCxnSpPr>
            <a:cxnSpLocks/>
            <a:stCxn id="117" idx="2"/>
            <a:endCxn id="125" idx="0"/>
          </p:cNvCxnSpPr>
          <p:nvPr/>
        </p:nvCxnSpPr>
        <p:spPr>
          <a:xfrm rot="16200000" flipH="1">
            <a:off x="4804606" y="5495422"/>
            <a:ext cx="454559" cy="45010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Dikdörtgen 153">
            <a:extLst>
              <a:ext uri="{FF2B5EF4-FFF2-40B4-BE49-F238E27FC236}">
                <a16:creationId xmlns:a16="http://schemas.microsoft.com/office/drawing/2014/main" id="{76AC0329-4348-4BAC-B7A0-2C6150B9C2BA}"/>
              </a:ext>
            </a:extLst>
          </p:cNvPr>
          <p:cNvSpPr/>
          <p:nvPr/>
        </p:nvSpPr>
        <p:spPr>
          <a:xfrm>
            <a:off x="4417367" y="5628527"/>
            <a:ext cx="327810" cy="18389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tr-TR" sz="650" dirty="0"/>
              <a:t>Evet</a:t>
            </a:r>
          </a:p>
        </p:txBody>
      </p:sp>
      <p:sp>
        <p:nvSpPr>
          <p:cNvPr id="155" name="Dikdörtgen 154">
            <a:extLst>
              <a:ext uri="{FF2B5EF4-FFF2-40B4-BE49-F238E27FC236}">
                <a16:creationId xmlns:a16="http://schemas.microsoft.com/office/drawing/2014/main" id="{36A0EECC-490E-4E32-A876-0529E1E97935}"/>
              </a:ext>
            </a:extLst>
          </p:cNvPr>
          <p:cNvSpPr/>
          <p:nvPr/>
        </p:nvSpPr>
        <p:spPr>
          <a:xfrm>
            <a:off x="4879048" y="5620365"/>
            <a:ext cx="327810" cy="18389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tr-TR" sz="650" dirty="0"/>
              <a:t>Hayır</a:t>
            </a:r>
          </a:p>
        </p:txBody>
      </p:sp>
      <p:sp>
        <p:nvSpPr>
          <p:cNvPr id="163" name="Dikdörtgen 162">
            <a:extLst>
              <a:ext uri="{FF2B5EF4-FFF2-40B4-BE49-F238E27FC236}">
                <a16:creationId xmlns:a16="http://schemas.microsoft.com/office/drawing/2014/main" id="{49F48EA6-5DF5-4C75-8B70-9060904FB5C5}"/>
              </a:ext>
            </a:extLst>
          </p:cNvPr>
          <p:cNvSpPr/>
          <p:nvPr/>
        </p:nvSpPr>
        <p:spPr>
          <a:xfrm>
            <a:off x="3920191" y="1627733"/>
            <a:ext cx="327810" cy="18389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tr-TR" sz="650" dirty="0"/>
              <a:t>Evet</a:t>
            </a:r>
          </a:p>
        </p:txBody>
      </p:sp>
      <p:sp>
        <p:nvSpPr>
          <p:cNvPr id="164" name="Dikdörtgen 163">
            <a:extLst>
              <a:ext uri="{FF2B5EF4-FFF2-40B4-BE49-F238E27FC236}">
                <a16:creationId xmlns:a16="http://schemas.microsoft.com/office/drawing/2014/main" id="{95C4C1D9-6DBB-4B82-B2EB-7A86CD84D220}"/>
              </a:ext>
            </a:extLst>
          </p:cNvPr>
          <p:cNvSpPr/>
          <p:nvPr/>
        </p:nvSpPr>
        <p:spPr>
          <a:xfrm>
            <a:off x="6281088" y="1627733"/>
            <a:ext cx="327810" cy="18389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tr-TR" sz="650" dirty="0"/>
              <a:t>Hayır</a:t>
            </a:r>
          </a:p>
        </p:txBody>
      </p:sp>
      <p:sp>
        <p:nvSpPr>
          <p:cNvPr id="169" name="Dikdörtgen 168">
            <a:extLst>
              <a:ext uri="{FF2B5EF4-FFF2-40B4-BE49-F238E27FC236}">
                <a16:creationId xmlns:a16="http://schemas.microsoft.com/office/drawing/2014/main" id="{FF1D24E3-0E3D-41EB-9369-BE7EA792EF31}"/>
              </a:ext>
            </a:extLst>
          </p:cNvPr>
          <p:cNvSpPr/>
          <p:nvPr/>
        </p:nvSpPr>
        <p:spPr>
          <a:xfrm>
            <a:off x="7855617" y="2756630"/>
            <a:ext cx="1504207" cy="43892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731" dirty="0">
                <a:solidFill>
                  <a:schemeClr val="tx1"/>
                </a:solidFill>
              </a:rPr>
              <a:t>Sınavlar sonucunda başarısız olduğu derslerini tamamladı mı?</a:t>
            </a:r>
          </a:p>
        </p:txBody>
      </p:sp>
      <p:cxnSp>
        <p:nvCxnSpPr>
          <p:cNvPr id="170" name="Bağlayıcı: Dirsek 169">
            <a:extLst>
              <a:ext uri="{FF2B5EF4-FFF2-40B4-BE49-F238E27FC236}">
                <a16:creationId xmlns:a16="http://schemas.microsoft.com/office/drawing/2014/main" id="{CBFA85E9-CD33-4C34-8170-EAD994319E7F}"/>
              </a:ext>
            </a:extLst>
          </p:cNvPr>
          <p:cNvCxnSpPr>
            <a:cxnSpLocks/>
            <a:stCxn id="169" idx="2"/>
            <a:endCxn id="187" idx="0"/>
          </p:cNvCxnSpPr>
          <p:nvPr/>
        </p:nvCxnSpPr>
        <p:spPr>
          <a:xfrm rot="16200000" flipH="1">
            <a:off x="8490031" y="3313247"/>
            <a:ext cx="892887" cy="657510"/>
          </a:xfrm>
          <a:prstGeom prst="bentConnector3">
            <a:avLst>
              <a:gd name="adj1" fmla="val 56934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Bağlayıcı: Dirsek 170">
            <a:extLst>
              <a:ext uri="{FF2B5EF4-FFF2-40B4-BE49-F238E27FC236}">
                <a16:creationId xmlns:a16="http://schemas.microsoft.com/office/drawing/2014/main" id="{1015BFA9-3D9D-4378-8776-25B87D6C26D6}"/>
              </a:ext>
            </a:extLst>
          </p:cNvPr>
          <p:cNvCxnSpPr>
            <a:cxnSpLocks/>
            <a:endCxn id="181" idx="0"/>
          </p:cNvCxnSpPr>
          <p:nvPr/>
        </p:nvCxnSpPr>
        <p:spPr>
          <a:xfrm rot="5400000">
            <a:off x="7901714" y="3390178"/>
            <a:ext cx="776801" cy="63521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Dikdörtgen 180">
            <a:extLst>
              <a:ext uri="{FF2B5EF4-FFF2-40B4-BE49-F238E27FC236}">
                <a16:creationId xmlns:a16="http://schemas.microsoft.com/office/drawing/2014/main" id="{5875EC98-4702-408F-B362-66F8C4617592}"/>
              </a:ext>
            </a:extLst>
          </p:cNvPr>
          <p:cNvSpPr/>
          <p:nvPr/>
        </p:nvSpPr>
        <p:spPr>
          <a:xfrm>
            <a:off x="7489590" y="4096185"/>
            <a:ext cx="965835" cy="438929"/>
          </a:xfrm>
          <a:prstGeom prst="rect">
            <a:avLst/>
          </a:prstGeom>
          <a:solidFill>
            <a:srgbClr val="FFC00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731" dirty="0">
                <a:solidFill>
                  <a:schemeClr val="tx1"/>
                </a:solidFill>
              </a:rPr>
              <a:t>Mezuniyet işlemleri yapılır</a:t>
            </a:r>
          </a:p>
        </p:txBody>
      </p:sp>
      <p:sp>
        <p:nvSpPr>
          <p:cNvPr id="187" name="Dikdörtgen 186">
            <a:extLst>
              <a:ext uri="{FF2B5EF4-FFF2-40B4-BE49-F238E27FC236}">
                <a16:creationId xmlns:a16="http://schemas.microsoft.com/office/drawing/2014/main" id="{A634AF33-570E-434B-85CC-90DFB4420F84}"/>
              </a:ext>
            </a:extLst>
          </p:cNvPr>
          <p:cNvSpPr/>
          <p:nvPr/>
        </p:nvSpPr>
        <p:spPr>
          <a:xfrm>
            <a:off x="8782313" y="4088446"/>
            <a:ext cx="965835" cy="438929"/>
          </a:xfrm>
          <a:prstGeom prst="rect">
            <a:avLst/>
          </a:prstGeom>
          <a:solidFill>
            <a:srgbClr val="FF000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731" dirty="0">
                <a:solidFill>
                  <a:schemeClr val="tx1"/>
                </a:solidFill>
              </a:rPr>
              <a:t>Öğrencinin ilişiği kesilir</a:t>
            </a:r>
          </a:p>
        </p:txBody>
      </p:sp>
      <p:sp>
        <p:nvSpPr>
          <p:cNvPr id="190" name="Dikdörtgen 189">
            <a:extLst>
              <a:ext uri="{FF2B5EF4-FFF2-40B4-BE49-F238E27FC236}">
                <a16:creationId xmlns:a16="http://schemas.microsoft.com/office/drawing/2014/main" id="{FDF711E5-8AF7-49E6-A1AB-0B3638025C2A}"/>
              </a:ext>
            </a:extLst>
          </p:cNvPr>
          <p:cNvSpPr/>
          <p:nvPr/>
        </p:nvSpPr>
        <p:spPr>
          <a:xfrm>
            <a:off x="8127615" y="3605200"/>
            <a:ext cx="327810" cy="18389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tr-TR" sz="650" dirty="0"/>
              <a:t>Evet</a:t>
            </a:r>
          </a:p>
        </p:txBody>
      </p:sp>
      <p:sp>
        <p:nvSpPr>
          <p:cNvPr id="191" name="Dikdörtgen 190">
            <a:extLst>
              <a:ext uri="{FF2B5EF4-FFF2-40B4-BE49-F238E27FC236}">
                <a16:creationId xmlns:a16="http://schemas.microsoft.com/office/drawing/2014/main" id="{94C81F3A-DC07-4801-845E-C426D81D4F65}"/>
              </a:ext>
            </a:extLst>
          </p:cNvPr>
          <p:cNvSpPr/>
          <p:nvPr/>
        </p:nvSpPr>
        <p:spPr>
          <a:xfrm>
            <a:off x="8782312" y="3605200"/>
            <a:ext cx="327810" cy="18389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tr-TR" sz="650" dirty="0"/>
              <a:t>Hayır</a:t>
            </a:r>
          </a:p>
        </p:txBody>
      </p:sp>
      <p:cxnSp>
        <p:nvCxnSpPr>
          <p:cNvPr id="192" name="Bağlayıcı: Dirsek 191">
            <a:extLst>
              <a:ext uri="{FF2B5EF4-FFF2-40B4-BE49-F238E27FC236}">
                <a16:creationId xmlns:a16="http://schemas.microsoft.com/office/drawing/2014/main" id="{0D45D936-3E9E-49E3-BF0D-2121ECA778DC}"/>
              </a:ext>
            </a:extLst>
          </p:cNvPr>
          <p:cNvCxnSpPr>
            <a:cxnSpLocks/>
            <a:stCxn id="28" idx="2"/>
            <a:endCxn id="169" idx="0"/>
          </p:cNvCxnSpPr>
          <p:nvPr/>
        </p:nvCxnSpPr>
        <p:spPr>
          <a:xfrm rot="16200000" flipH="1">
            <a:off x="8439592" y="2588501"/>
            <a:ext cx="335788" cy="46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Dikdörtgen 246">
            <a:extLst>
              <a:ext uri="{FF2B5EF4-FFF2-40B4-BE49-F238E27FC236}">
                <a16:creationId xmlns:a16="http://schemas.microsoft.com/office/drawing/2014/main" id="{766EB90C-85B9-41B6-9567-0559FE599A25}"/>
              </a:ext>
            </a:extLst>
          </p:cNvPr>
          <p:cNvSpPr/>
          <p:nvPr/>
        </p:nvSpPr>
        <p:spPr>
          <a:xfrm>
            <a:off x="770410" y="4599080"/>
            <a:ext cx="952706" cy="470883"/>
          </a:xfrm>
          <a:prstGeom prst="rect">
            <a:avLst/>
          </a:prstGeom>
          <a:solidFill>
            <a:srgbClr val="FFC00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731" dirty="0">
                <a:solidFill>
                  <a:schemeClr val="tx1"/>
                </a:solidFill>
              </a:rPr>
              <a:t>Sınavdan başarılı olan öğrencinin mezuniyet işlemleri yapılır</a:t>
            </a:r>
            <a:endParaRPr lang="tr-TR" sz="894" dirty="0"/>
          </a:p>
        </p:txBody>
      </p:sp>
      <p:cxnSp>
        <p:nvCxnSpPr>
          <p:cNvPr id="262" name="Düz Ok Bağlayıcısı 261">
            <a:extLst>
              <a:ext uri="{FF2B5EF4-FFF2-40B4-BE49-F238E27FC236}">
                <a16:creationId xmlns:a16="http://schemas.microsoft.com/office/drawing/2014/main" id="{A7E0EEEA-4235-4D2D-9B0F-99692519CFB0}"/>
              </a:ext>
            </a:extLst>
          </p:cNvPr>
          <p:cNvCxnSpPr>
            <a:cxnSpLocks/>
            <a:stCxn id="43" idx="2"/>
            <a:endCxn id="247" idx="0"/>
          </p:cNvCxnSpPr>
          <p:nvPr/>
        </p:nvCxnSpPr>
        <p:spPr>
          <a:xfrm>
            <a:off x="1244558" y="4411289"/>
            <a:ext cx="2206" cy="18779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Dikdörtgen 271">
            <a:extLst>
              <a:ext uri="{FF2B5EF4-FFF2-40B4-BE49-F238E27FC236}">
                <a16:creationId xmlns:a16="http://schemas.microsoft.com/office/drawing/2014/main" id="{05AFD547-3D89-4E75-A012-5E69F82F0333}"/>
              </a:ext>
            </a:extLst>
          </p:cNvPr>
          <p:cNvSpPr/>
          <p:nvPr/>
        </p:nvSpPr>
        <p:spPr>
          <a:xfrm>
            <a:off x="5812580" y="3074484"/>
            <a:ext cx="1868445" cy="7288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sz="975" dirty="0">
                <a:solidFill>
                  <a:schemeClr val="tx1"/>
                </a:solidFill>
              </a:rPr>
              <a:t>3. Durum</a:t>
            </a:r>
          </a:p>
          <a:p>
            <a:pPr algn="ctr"/>
            <a:r>
              <a:rPr lang="tr-TR" sz="975" dirty="0">
                <a:solidFill>
                  <a:schemeClr val="tx1"/>
                </a:solidFill>
              </a:rPr>
              <a:t>Ek Sınav sonucunda başarısız ders sayısı 5’ten fazla olan öğrencinin ilişiği kesilir</a:t>
            </a:r>
            <a:endParaRPr lang="tr-TR" sz="1463" dirty="0"/>
          </a:p>
        </p:txBody>
      </p:sp>
      <p:cxnSp>
        <p:nvCxnSpPr>
          <p:cNvPr id="273" name="Bağlayıcı: Dirsek 272">
            <a:extLst>
              <a:ext uri="{FF2B5EF4-FFF2-40B4-BE49-F238E27FC236}">
                <a16:creationId xmlns:a16="http://schemas.microsoft.com/office/drawing/2014/main" id="{45E98FE4-1F18-473D-A758-96E3C639C699}"/>
              </a:ext>
            </a:extLst>
          </p:cNvPr>
          <p:cNvCxnSpPr>
            <a:cxnSpLocks/>
            <a:stCxn id="17" idx="2"/>
            <a:endCxn id="272" idx="0"/>
          </p:cNvCxnSpPr>
          <p:nvPr/>
        </p:nvCxnSpPr>
        <p:spPr>
          <a:xfrm rot="16200000" flipH="1">
            <a:off x="4483906" y="811587"/>
            <a:ext cx="648280" cy="387751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kdörtgen 62">
            <a:extLst>
              <a:ext uri="{FF2B5EF4-FFF2-40B4-BE49-F238E27FC236}">
                <a16:creationId xmlns:a16="http://schemas.microsoft.com/office/drawing/2014/main" id="{894B1057-DCCF-4FE9-8B9F-B295EA90D1AC}"/>
              </a:ext>
            </a:extLst>
          </p:cNvPr>
          <p:cNvSpPr/>
          <p:nvPr/>
        </p:nvSpPr>
        <p:spPr>
          <a:xfrm>
            <a:off x="2685717" y="3328839"/>
            <a:ext cx="327810" cy="18389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tr-TR" sz="650" dirty="0"/>
              <a:t>Hayır</a:t>
            </a:r>
          </a:p>
        </p:txBody>
      </p:sp>
    </p:spTree>
    <p:extLst>
      <p:ext uri="{BB962C8B-B14F-4D97-AF65-F5344CB8AC3E}">
        <p14:creationId xmlns:p14="http://schemas.microsoft.com/office/powerpoint/2010/main" val="278941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317</TotalTime>
  <Words>162</Words>
  <Application>Microsoft Office PowerPoint</Application>
  <PresentationFormat>A4 Kağıt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Tayyar TEPE</dc:creator>
  <cp:lastModifiedBy>Tayyar TEPE</cp:lastModifiedBy>
  <cp:revision>18</cp:revision>
  <cp:lastPrinted>2022-07-28T08:45:08Z</cp:lastPrinted>
  <dcterms:created xsi:type="dcterms:W3CDTF">2019-10-10T08:16:08Z</dcterms:created>
  <dcterms:modified xsi:type="dcterms:W3CDTF">2022-07-28T08:54:32Z</dcterms:modified>
</cp:coreProperties>
</file>