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2" r:id="rId6"/>
    <p:sldId id="263" r:id="rId7"/>
    <p:sldId id="265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0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168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49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yusa.derebasi@medipol.edu.t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tkavak@medipol.edu.tr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E7C7B">
              <a:alpha val="15000"/>
            </a:srgbClr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" name="Shape 1"/>
          <p:cNvSpPr/>
          <p:nvPr/>
        </p:nvSpPr>
        <p:spPr>
          <a:xfrm>
            <a:off x="-2011680" y="4206240"/>
            <a:ext cx="4389120" cy="4389120"/>
          </a:xfrm>
          <a:prstGeom prst="ellipse">
            <a:avLst/>
          </a:prstGeom>
          <a:solidFill>
            <a:srgbClr val="0E7C7B">
              <a:alpha val="10000"/>
            </a:srgbClr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" name="Text 2"/>
          <p:cNvSpPr txBox="1"/>
          <p:nvPr/>
        </p:nvSpPr>
        <p:spPr>
          <a:xfrm>
            <a:off x="685800" y="1691640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b="1" kern="0" spc="200" dirty="0">
                <a:solidFill>
                  <a:srgbClr val="3FA7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ISTANBUL MEDIPOL UNIVERSITY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kern="0" spc="200" dirty="0">
                <a:solidFill>
                  <a:srgbClr val="3FA7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COORDINATORSHIP OF FOREIGN LANGUAGES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58368" y="242316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Student</a:t>
            </a: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50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Reminders</a:t>
            </a:r>
            <a:endParaRPr lang="en-US" sz="5000" dirty="0"/>
          </a:p>
        </p:txBody>
      </p:sp>
      <p:sp>
        <p:nvSpPr>
          <p:cNvPr id="6" name="Text 4"/>
          <p:cNvSpPr txBox="1"/>
          <p:nvPr/>
        </p:nvSpPr>
        <p:spPr>
          <a:xfrm>
            <a:off x="685800" y="3703320"/>
            <a:ext cx="9601200" cy="2443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Filling Out the Optical Form  •  Writing Emails  •  Petition Process  •  Contacting the Language School  </a:t>
            </a:r>
            <a:b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</a:t>
            </a:r>
            <a:r>
              <a:rPr lang="en-US" sz="16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www.medipol.edu.tr</a:t>
            </a: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/language-school/general-coordination-foreign-languages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 OPTICAL ANSWER SHEET</a:t>
            </a:r>
            <a:endParaRPr lang="en-US" sz="2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Correct Marking and Common Mistakes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2070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multiple-choice exams, answers are marked only on the optical form; correct marking is as important as your exam performance.</a:t>
            </a:r>
            <a:endParaRPr lang="en-US" sz="1130" dirty="0"/>
          </a:p>
        </p:txBody>
      </p:sp>
      <p:sp>
        <p:nvSpPr>
          <p:cNvPr id="6" name="Shape 4"/>
          <p:cNvSpPr/>
          <p:nvPr/>
        </p:nvSpPr>
        <p:spPr>
          <a:xfrm>
            <a:off x="548640" y="2066544"/>
            <a:ext cx="3526536" cy="941832"/>
          </a:xfrm>
          <a:prstGeom prst="roundRect">
            <a:avLst>
              <a:gd name="adj" fmla="val 8738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7" name="Shape 5"/>
          <p:cNvSpPr/>
          <p:nvPr/>
        </p:nvSpPr>
        <p:spPr>
          <a:xfrm>
            <a:off x="667512" y="2157984"/>
            <a:ext cx="365760" cy="36576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8" name="Text 6"/>
          <p:cNvSpPr txBox="1"/>
          <p:nvPr/>
        </p:nvSpPr>
        <p:spPr>
          <a:xfrm>
            <a:off x="667512" y="215798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1143000" y="2139696"/>
            <a:ext cx="281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Soft-Tip Pencil and </a:t>
            </a:r>
            <a:r>
              <a:rPr lang="en-US" sz="103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Eraser</a:t>
            </a:r>
            <a:endParaRPr lang="en-US" sz="1030" dirty="0"/>
          </a:p>
        </p:txBody>
      </p:sp>
      <p:sp>
        <p:nvSpPr>
          <p:cNvPr id="10" name="Text 8"/>
          <p:cNvSpPr txBox="1"/>
          <p:nvPr/>
        </p:nvSpPr>
        <p:spPr>
          <a:xfrm>
            <a:off x="1143000" y="2523744"/>
            <a:ext cx="2813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optical form must be marked only with a pencil.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548640" y="3099816"/>
            <a:ext cx="3526536" cy="941832"/>
          </a:xfrm>
          <a:prstGeom prst="roundRect">
            <a:avLst>
              <a:gd name="adj" fmla="val 873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2" name="Shape 20"/>
          <p:cNvSpPr/>
          <p:nvPr/>
        </p:nvSpPr>
        <p:spPr>
          <a:xfrm>
            <a:off x="667512" y="3191256"/>
            <a:ext cx="365760" cy="36576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4" name="Text 22"/>
          <p:cNvSpPr txBox="1"/>
          <p:nvPr/>
        </p:nvSpPr>
        <p:spPr>
          <a:xfrm>
            <a:off x="1143000" y="3172968"/>
            <a:ext cx="281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ID</a:t>
            </a:r>
            <a:endParaRPr lang="en-US" sz="1030" dirty="0"/>
          </a:p>
        </p:txBody>
      </p:sp>
      <p:sp>
        <p:nvSpPr>
          <p:cNvPr id="25" name="Text 23"/>
          <p:cNvSpPr txBox="1"/>
          <p:nvPr/>
        </p:nvSpPr>
        <p:spPr>
          <a:xfrm>
            <a:off x="1143000" y="3557016"/>
            <a:ext cx="2813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ID, driver's license, or passport.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4331208" y="2066544"/>
            <a:ext cx="3526536" cy="941832"/>
          </a:xfrm>
          <a:prstGeom prst="roundRect">
            <a:avLst>
              <a:gd name="adj" fmla="val 8738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8" name="Shape 26"/>
          <p:cNvSpPr/>
          <p:nvPr/>
        </p:nvSpPr>
        <p:spPr>
          <a:xfrm>
            <a:off x="4450080" y="2157984"/>
            <a:ext cx="365760" cy="36576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9" name="Text 27"/>
          <p:cNvSpPr txBox="1"/>
          <p:nvPr/>
        </p:nvSpPr>
        <p:spPr>
          <a:xfrm>
            <a:off x="4450080" y="215798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50" dirty="0"/>
          </a:p>
        </p:txBody>
      </p:sp>
      <p:sp>
        <p:nvSpPr>
          <p:cNvPr id="30" name="Text 28"/>
          <p:cNvSpPr txBox="1"/>
          <p:nvPr/>
        </p:nvSpPr>
        <p:spPr>
          <a:xfrm>
            <a:off x="4925568" y="2139696"/>
            <a:ext cx="281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Identity Information</a:t>
            </a:r>
            <a:endParaRPr lang="en-US" sz="1030" dirty="0"/>
          </a:p>
        </p:txBody>
      </p:sp>
      <p:sp>
        <p:nvSpPr>
          <p:cNvPr id="31" name="Text 29"/>
          <p:cNvSpPr txBox="1"/>
          <p:nvPr/>
        </p:nvSpPr>
        <p:spPr>
          <a:xfrm>
            <a:off x="4925568" y="2523744"/>
            <a:ext cx="2813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your full name, student number, and class information.</a:t>
            </a:r>
            <a:endParaRPr lang="en-US" sz="880" dirty="0"/>
          </a:p>
        </p:txBody>
      </p:sp>
      <p:sp>
        <p:nvSpPr>
          <p:cNvPr id="32" name="Shape 30"/>
          <p:cNvSpPr/>
          <p:nvPr/>
        </p:nvSpPr>
        <p:spPr>
          <a:xfrm>
            <a:off x="4331208" y="3099816"/>
            <a:ext cx="3526536" cy="941832"/>
          </a:xfrm>
          <a:prstGeom prst="roundRect">
            <a:avLst>
              <a:gd name="adj" fmla="val 873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3" name="Shape 31"/>
          <p:cNvSpPr/>
          <p:nvPr/>
        </p:nvSpPr>
        <p:spPr>
          <a:xfrm>
            <a:off x="4450080" y="3191256"/>
            <a:ext cx="365760" cy="36576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4" name="Text 32"/>
          <p:cNvSpPr txBox="1"/>
          <p:nvPr/>
        </p:nvSpPr>
        <p:spPr>
          <a:xfrm>
            <a:off x="4450080" y="31912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50" dirty="0"/>
          </a:p>
        </p:txBody>
      </p:sp>
      <p:sp>
        <p:nvSpPr>
          <p:cNvPr id="35" name="Text 33"/>
          <p:cNvSpPr txBox="1"/>
          <p:nvPr/>
        </p:nvSpPr>
        <p:spPr>
          <a:xfrm>
            <a:off x="4925568" y="3172968"/>
            <a:ext cx="281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the Booklet Type</a:t>
            </a:r>
            <a:endParaRPr lang="en-US" sz="1030" dirty="0"/>
          </a:p>
        </p:txBody>
      </p:sp>
      <p:sp>
        <p:nvSpPr>
          <p:cNvPr id="36" name="Text 34"/>
          <p:cNvSpPr txBox="1"/>
          <p:nvPr/>
        </p:nvSpPr>
        <p:spPr>
          <a:xfrm>
            <a:off x="4925568" y="3557016"/>
            <a:ext cx="2813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Optical forms without this marked are not evaluated.</a:t>
            </a:r>
            <a:endParaRPr lang="en-US" sz="880" dirty="0"/>
          </a:p>
        </p:txBody>
      </p:sp>
      <p:sp>
        <p:nvSpPr>
          <p:cNvPr id="37" name="Shape 35"/>
          <p:cNvSpPr/>
          <p:nvPr/>
        </p:nvSpPr>
        <p:spPr>
          <a:xfrm>
            <a:off x="4331208" y="4133088"/>
            <a:ext cx="3526536" cy="941832"/>
          </a:xfrm>
          <a:prstGeom prst="roundRect">
            <a:avLst>
              <a:gd name="adj" fmla="val 8738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8" name="Shape 36"/>
          <p:cNvSpPr/>
          <p:nvPr/>
        </p:nvSpPr>
        <p:spPr>
          <a:xfrm>
            <a:off x="4450080" y="4224528"/>
            <a:ext cx="365760" cy="36576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9" name="Text 37"/>
          <p:cNvSpPr txBox="1"/>
          <p:nvPr/>
        </p:nvSpPr>
        <p:spPr>
          <a:xfrm>
            <a:off x="4450080" y="422452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50" dirty="0"/>
          </a:p>
        </p:txBody>
      </p:sp>
      <p:sp>
        <p:nvSpPr>
          <p:cNvPr id="40" name="Text 38"/>
          <p:cNvSpPr txBox="1"/>
          <p:nvPr/>
        </p:nvSpPr>
        <p:spPr>
          <a:xfrm>
            <a:off x="4925568" y="4206240"/>
            <a:ext cx="281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Clearly and Only Once</a:t>
            </a:r>
            <a:endParaRPr lang="en-US" sz="1030" dirty="0"/>
          </a:p>
        </p:txBody>
      </p:sp>
      <p:sp>
        <p:nvSpPr>
          <p:cNvPr id="41" name="Text 39"/>
          <p:cNvSpPr txBox="1"/>
          <p:nvPr/>
        </p:nvSpPr>
        <p:spPr>
          <a:xfrm>
            <a:off x="4925568" y="4590288"/>
            <a:ext cx="2813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darkly, staying within the circle's boundaries.</a:t>
            </a:r>
            <a:endParaRPr lang="en-US" sz="880" dirty="0"/>
          </a:p>
        </p:txBody>
      </p:sp>
      <p:sp>
        <p:nvSpPr>
          <p:cNvPr id="42" name="Shape 40"/>
          <p:cNvSpPr/>
          <p:nvPr/>
        </p:nvSpPr>
        <p:spPr>
          <a:xfrm>
            <a:off x="4331208" y="5166360"/>
            <a:ext cx="3526536" cy="941832"/>
          </a:xfrm>
          <a:prstGeom prst="roundRect">
            <a:avLst>
              <a:gd name="adj" fmla="val 873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3" name="Shape 41"/>
          <p:cNvSpPr/>
          <p:nvPr/>
        </p:nvSpPr>
        <p:spPr>
          <a:xfrm>
            <a:off x="4450080" y="5257800"/>
            <a:ext cx="365760" cy="36576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4" name="Text 42"/>
          <p:cNvSpPr txBox="1"/>
          <p:nvPr/>
        </p:nvSpPr>
        <p:spPr>
          <a:xfrm>
            <a:off x="4450080" y="5257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50" dirty="0"/>
          </a:p>
        </p:txBody>
      </p:sp>
      <p:sp>
        <p:nvSpPr>
          <p:cNvPr id="45" name="Text 43"/>
          <p:cNvSpPr txBox="1"/>
          <p:nvPr/>
        </p:nvSpPr>
        <p:spPr>
          <a:xfrm>
            <a:off x="4925568" y="5239512"/>
            <a:ext cx="281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 Answers Within the Time Limit</a:t>
            </a:r>
            <a:endParaRPr lang="en-US" sz="1030" dirty="0"/>
          </a:p>
        </p:txBody>
      </p:sp>
      <p:sp>
        <p:nvSpPr>
          <p:cNvPr id="46" name="Text 44"/>
          <p:cNvSpPr txBox="1"/>
          <p:nvPr/>
        </p:nvSpPr>
        <p:spPr>
          <a:xfrm>
            <a:off x="4925568" y="5623560"/>
            <a:ext cx="28133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extra time is given to transfer your answers.</a:t>
            </a:r>
            <a:endParaRPr lang="en-US" sz="880" dirty="0"/>
          </a:p>
        </p:txBody>
      </p:sp>
      <p:sp>
        <p:nvSpPr>
          <p:cNvPr id="47" name="Text 45"/>
          <p:cNvSpPr txBox="1"/>
          <p:nvPr/>
        </p:nvSpPr>
        <p:spPr>
          <a:xfrm>
            <a:off x="8113776" y="1737360"/>
            <a:ext cx="3526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C9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</a:t>
            </a:r>
            <a:endParaRPr lang="en-US" sz="1250" dirty="0"/>
          </a:p>
        </p:txBody>
      </p:sp>
      <p:sp>
        <p:nvSpPr>
          <p:cNvPr id="48" name="Text 46"/>
          <p:cNvSpPr txBox="1"/>
          <p:nvPr/>
        </p:nvSpPr>
        <p:spPr>
          <a:xfrm>
            <a:off x="8113776" y="2066544"/>
            <a:ext cx="3526536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Filling out the optical form with a ballpoint pen — it cannot be read by the scanner.</a:t>
            </a:r>
            <a:endParaRPr lang="en-US" sz="86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Forgetting to mark the booklet type — the form is not evaluated.</a:t>
            </a:r>
            <a:endParaRPr lang="en-US" sz="86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Marking outside the circle or marking too faintly.</a:t>
            </a:r>
            <a:endParaRPr lang="en-US" sz="86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Marking more than one option for the same question (double marking counts as wrong).</a:t>
            </a:r>
            <a:endParaRPr lang="en-US" sz="86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answers on the question booklet but never transferring them to the optical form.</a:t>
            </a:r>
            <a:endParaRPr lang="en-US" sz="860" dirty="0"/>
          </a:p>
          <a:p>
            <a:pPr marL="177800" indent="-177800">
              <a:lnSpc>
                <a:spcPct val="105000"/>
              </a:lnSpc>
              <a:spcAft>
                <a:spcPts val="500"/>
              </a:spcAft>
              <a:buSzPct val="100000"/>
              <a:buChar char="●"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Leaving answers until the last minute and failing to transfer them before time is up.</a:t>
            </a:r>
            <a:endParaRPr lang="en-US" sz="860" dirty="0"/>
          </a:p>
        </p:txBody>
      </p:sp>
      <p:sp>
        <p:nvSpPr>
          <p:cNvPr id="49" name="Shape 47"/>
          <p:cNvSpPr/>
          <p:nvPr/>
        </p:nvSpPr>
        <p:spPr>
          <a:xfrm>
            <a:off x="8113776" y="4983480"/>
            <a:ext cx="3526536" cy="1417320"/>
          </a:xfrm>
          <a:prstGeom prst="roundRect">
            <a:avLst>
              <a:gd name="adj" fmla="val 5806"/>
            </a:avLst>
          </a:prstGeom>
          <a:solidFill>
            <a:srgbClr val="E7F5E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50" name="Shape 48"/>
          <p:cNvSpPr/>
          <p:nvPr/>
        </p:nvSpPr>
        <p:spPr>
          <a:xfrm>
            <a:off x="9648444" y="5102352"/>
            <a:ext cx="457200" cy="457200"/>
          </a:xfrm>
          <a:prstGeom prst="ellipse">
            <a:avLst/>
          </a:prstGeom>
          <a:solidFill>
            <a:srgbClr val="2F8C46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51" name="Text 49"/>
          <p:cNvSpPr txBox="1"/>
          <p:nvPr/>
        </p:nvSpPr>
        <p:spPr>
          <a:xfrm>
            <a:off x="9648444" y="5102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400" dirty="0"/>
          </a:p>
        </p:txBody>
      </p:sp>
      <p:sp>
        <p:nvSpPr>
          <p:cNvPr id="52" name="Text 50"/>
          <p:cNvSpPr txBox="1"/>
          <p:nvPr/>
        </p:nvSpPr>
        <p:spPr>
          <a:xfrm>
            <a:off x="8250936" y="5641848"/>
            <a:ext cx="325221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lang="en-US" sz="830" b="1" dirty="0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Guide: </a:t>
            </a:r>
            <a:br>
              <a:rPr lang="en-US" sz="830" b="1" dirty="0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830" b="1" dirty="0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</a:t>
            </a:r>
            <a:r>
              <a:rPr lang="en-US" sz="830" b="1" dirty="0" err="1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go.screenpal.com</a:t>
            </a:r>
            <a:r>
              <a:rPr lang="en-US" sz="830" b="1" dirty="0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/watch/</a:t>
            </a:r>
            <a:r>
              <a:rPr lang="en-US" sz="830" b="1" dirty="0" err="1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cOfVhbnTzuo</a:t>
            </a:r>
            <a:endParaRPr lang="en-US" sz="830" dirty="0"/>
          </a:p>
        </p:txBody>
      </p:sp>
      <p:sp>
        <p:nvSpPr>
          <p:cNvPr id="54" name="Text 52"/>
          <p:cNvSpPr txBox="1"/>
          <p:nvPr/>
        </p:nvSpPr>
        <p:spPr>
          <a:xfrm>
            <a:off x="1136873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5" name="Text 6"/>
          <p:cNvSpPr txBox="1"/>
          <p:nvPr/>
        </p:nvSpPr>
        <p:spPr>
          <a:xfrm>
            <a:off x="667512" y="31912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 WRITING EMAILS</a:t>
            </a:r>
            <a:endParaRPr lang="en-US" sz="20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0972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Key Parts of an Email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48640" y="1408176"/>
            <a:ext cx="11091672" cy="384048"/>
          </a:xfrm>
          <a:prstGeom prst="roundRect">
            <a:avLst>
              <a:gd name="adj" fmla="val 21429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7" name="Shape 5"/>
          <p:cNvSpPr/>
          <p:nvPr/>
        </p:nvSpPr>
        <p:spPr>
          <a:xfrm>
            <a:off x="640080" y="1463040"/>
            <a:ext cx="274320" cy="2743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8" name="Text 6"/>
          <p:cNvSpPr txBox="1"/>
          <p:nvPr/>
        </p:nvSpPr>
        <p:spPr>
          <a:xfrm>
            <a:off x="640080" y="14630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1435608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Line</a:t>
            </a:r>
            <a:endParaRPr lang="en-US" sz="1030" dirty="0"/>
          </a:p>
        </p:txBody>
      </p:sp>
      <p:sp>
        <p:nvSpPr>
          <p:cNvPr id="10" name="Text 8"/>
          <p:cNvSpPr txBox="1"/>
          <p:nvPr/>
        </p:nvSpPr>
        <p:spPr>
          <a:xfrm>
            <a:off x="3520440" y="1435608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be short and descriptive; do not write the whole message here, only a summary.</a:t>
            </a:r>
            <a:endParaRPr lang="en-US" sz="930" dirty="0"/>
          </a:p>
        </p:txBody>
      </p:sp>
      <p:sp>
        <p:nvSpPr>
          <p:cNvPr id="11" name="Shape 9"/>
          <p:cNvSpPr/>
          <p:nvPr/>
        </p:nvSpPr>
        <p:spPr>
          <a:xfrm>
            <a:off x="548640" y="1837944"/>
            <a:ext cx="11091672" cy="384048"/>
          </a:xfrm>
          <a:prstGeom prst="roundRect">
            <a:avLst>
              <a:gd name="adj" fmla="val 2142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2" name="Shape 10"/>
          <p:cNvSpPr/>
          <p:nvPr/>
        </p:nvSpPr>
        <p:spPr>
          <a:xfrm>
            <a:off x="640080" y="1892808"/>
            <a:ext cx="274320" cy="2743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3" name="Text 11"/>
          <p:cNvSpPr txBox="1"/>
          <p:nvPr/>
        </p:nvSpPr>
        <p:spPr>
          <a:xfrm>
            <a:off x="640080" y="18928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2"/>
          <p:cNvSpPr txBox="1"/>
          <p:nvPr/>
        </p:nvSpPr>
        <p:spPr>
          <a:xfrm>
            <a:off x="1051560" y="1865376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Salutation</a:t>
            </a:r>
            <a:endParaRPr lang="en-US" sz="1030" dirty="0"/>
          </a:p>
        </p:txBody>
      </p:sp>
      <p:sp>
        <p:nvSpPr>
          <p:cNvPr id="15" name="Text 13"/>
          <p:cNvSpPr txBox="1"/>
          <p:nvPr/>
        </p:nvSpPr>
        <p:spPr>
          <a:xfrm>
            <a:off x="3520440" y="1865376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with a formal salutation appropriate for the recipient (e.g. "Dear Professor,").</a:t>
            </a:r>
            <a:endParaRPr lang="en-US" sz="930" dirty="0"/>
          </a:p>
        </p:txBody>
      </p:sp>
      <p:sp>
        <p:nvSpPr>
          <p:cNvPr id="16" name="Shape 14"/>
          <p:cNvSpPr/>
          <p:nvPr/>
        </p:nvSpPr>
        <p:spPr>
          <a:xfrm>
            <a:off x="548640" y="2267712"/>
            <a:ext cx="11091672" cy="384048"/>
          </a:xfrm>
          <a:prstGeom prst="roundRect">
            <a:avLst>
              <a:gd name="adj" fmla="val 21429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7" name="Shape 15"/>
          <p:cNvSpPr/>
          <p:nvPr/>
        </p:nvSpPr>
        <p:spPr>
          <a:xfrm>
            <a:off x="640080" y="2322576"/>
            <a:ext cx="274320" cy="2743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8" name="Text 16"/>
          <p:cNvSpPr txBox="1"/>
          <p:nvPr/>
        </p:nvSpPr>
        <p:spPr>
          <a:xfrm>
            <a:off x="640080" y="23225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1051560" y="2295144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Self-Introduction</a:t>
            </a:r>
            <a:endParaRPr lang="en-US" sz="1030" dirty="0"/>
          </a:p>
        </p:txBody>
      </p:sp>
      <p:sp>
        <p:nvSpPr>
          <p:cNvPr id="20" name="Text 18"/>
          <p:cNvSpPr txBox="1"/>
          <p:nvPr/>
        </p:nvSpPr>
        <p:spPr>
          <a:xfrm>
            <a:off x="3520440" y="2295144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your full name, student number, and class/section in the first sentence.</a:t>
            </a:r>
            <a:endParaRPr lang="en-US" sz="930" dirty="0"/>
          </a:p>
        </p:txBody>
      </p:sp>
      <p:sp>
        <p:nvSpPr>
          <p:cNvPr id="21" name="Shape 19"/>
          <p:cNvSpPr/>
          <p:nvPr/>
        </p:nvSpPr>
        <p:spPr>
          <a:xfrm>
            <a:off x="548640" y="2697480"/>
            <a:ext cx="11091672" cy="384048"/>
          </a:xfrm>
          <a:prstGeom prst="roundRect">
            <a:avLst>
              <a:gd name="adj" fmla="val 21429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2" name="Shape 20"/>
          <p:cNvSpPr/>
          <p:nvPr/>
        </p:nvSpPr>
        <p:spPr>
          <a:xfrm>
            <a:off x="640080" y="2752344"/>
            <a:ext cx="274320" cy="2743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3" name="Text 21"/>
          <p:cNvSpPr txBox="1"/>
          <p:nvPr/>
        </p:nvSpPr>
        <p:spPr>
          <a:xfrm>
            <a:off x="640080" y="27523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1051560" y="2724912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Explaining the Matter</a:t>
            </a:r>
            <a:endParaRPr lang="en-US" sz="1030" dirty="0"/>
          </a:p>
        </p:txBody>
      </p:sp>
      <p:sp>
        <p:nvSpPr>
          <p:cNvPr id="25" name="Text 23"/>
          <p:cNvSpPr txBox="1"/>
          <p:nvPr/>
        </p:nvSpPr>
        <p:spPr>
          <a:xfrm>
            <a:off x="3520440" y="2724912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your request or issue in clear, short paragraphs.</a:t>
            </a:r>
            <a:endParaRPr lang="en-US" sz="930" dirty="0"/>
          </a:p>
        </p:txBody>
      </p:sp>
      <p:sp>
        <p:nvSpPr>
          <p:cNvPr id="26" name="Shape 24"/>
          <p:cNvSpPr/>
          <p:nvPr/>
        </p:nvSpPr>
        <p:spPr>
          <a:xfrm>
            <a:off x="548640" y="3127248"/>
            <a:ext cx="11091672" cy="384048"/>
          </a:xfrm>
          <a:prstGeom prst="roundRect">
            <a:avLst>
              <a:gd name="adj" fmla="val 21429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7" name="Shape 25"/>
          <p:cNvSpPr/>
          <p:nvPr/>
        </p:nvSpPr>
        <p:spPr>
          <a:xfrm>
            <a:off x="640080" y="3182112"/>
            <a:ext cx="274320" cy="274320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8" name="Text 26"/>
          <p:cNvSpPr txBox="1"/>
          <p:nvPr/>
        </p:nvSpPr>
        <p:spPr>
          <a:xfrm>
            <a:off x="640080" y="318211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1051560" y="3154680"/>
            <a:ext cx="2331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and Signature</a:t>
            </a:r>
            <a:endParaRPr lang="en-US" sz="1030" dirty="0"/>
          </a:p>
        </p:txBody>
      </p:sp>
      <p:sp>
        <p:nvSpPr>
          <p:cNvPr id="30" name="Text 28"/>
          <p:cNvSpPr txBox="1"/>
          <p:nvPr/>
        </p:nvSpPr>
        <p:spPr>
          <a:xfrm>
            <a:off x="3520440" y="3154680"/>
            <a:ext cx="7955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with a polite closing sentence, then sign with your full name and student number.</a:t>
            </a:r>
            <a:endParaRPr lang="en-US" sz="930" dirty="0"/>
          </a:p>
        </p:txBody>
      </p:sp>
      <p:sp>
        <p:nvSpPr>
          <p:cNvPr id="31" name="Text 29"/>
          <p:cNvSpPr txBox="1"/>
          <p:nvPr/>
        </p:nvSpPr>
        <p:spPr>
          <a:xfrm>
            <a:off x="548640" y="36576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Line: The Most Common Mistake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548640" y="3968496"/>
            <a:ext cx="5349240" cy="1691640"/>
          </a:xfrm>
          <a:prstGeom prst="roundRect">
            <a:avLst>
              <a:gd name="adj" fmla="val 4865"/>
            </a:avLst>
          </a:prstGeom>
          <a:solidFill>
            <a:srgbClr val="FBEEDD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33" name="Shape 31"/>
          <p:cNvSpPr/>
          <p:nvPr/>
        </p:nvSpPr>
        <p:spPr>
          <a:xfrm>
            <a:off x="749808" y="4133088"/>
            <a:ext cx="329184" cy="329184"/>
          </a:xfrm>
          <a:prstGeom prst="ellipse">
            <a:avLst/>
          </a:prstGeom>
          <a:solidFill>
            <a:srgbClr val="C97A1E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4" name="Text 32"/>
          <p:cNvSpPr txBox="1"/>
          <p:nvPr/>
        </p:nvSpPr>
        <p:spPr>
          <a:xfrm>
            <a:off x="749808" y="41330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100" dirty="0"/>
          </a:p>
        </p:txBody>
      </p:sp>
      <p:sp>
        <p:nvSpPr>
          <p:cNvPr id="35" name="Text 33"/>
          <p:cNvSpPr txBox="1"/>
          <p:nvPr/>
        </p:nvSpPr>
        <p:spPr>
          <a:xfrm>
            <a:off x="1188720" y="415137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C97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Incorrect Use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749808" y="4535424"/>
            <a:ext cx="4946904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7" name="Text 35"/>
          <p:cNvSpPr txBox="1"/>
          <p:nvPr/>
        </p:nvSpPr>
        <p:spPr>
          <a:xfrm>
            <a:off x="896112" y="4626864"/>
            <a:ext cx="46542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30" i="1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"Professor I can't take tomorrow's exam I have a medical report what should I do please reply urgently thank you"</a:t>
            </a:r>
            <a:endParaRPr lang="en-US" sz="930" dirty="0"/>
          </a:p>
        </p:txBody>
      </p:sp>
      <p:sp>
        <p:nvSpPr>
          <p:cNvPr id="38" name="Text 36"/>
          <p:cNvSpPr txBox="1"/>
          <p:nvPr/>
        </p:nvSpPr>
        <p:spPr>
          <a:xfrm>
            <a:off x="896112" y="5138928"/>
            <a:ext cx="4654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entire message was written in the subject line; the email body was left completely empty.</a:t>
            </a:r>
            <a:endParaRPr lang="en-US" sz="830" dirty="0"/>
          </a:p>
        </p:txBody>
      </p:sp>
      <p:sp>
        <p:nvSpPr>
          <p:cNvPr id="39" name="Shape 37"/>
          <p:cNvSpPr/>
          <p:nvPr/>
        </p:nvSpPr>
        <p:spPr>
          <a:xfrm>
            <a:off x="6263640" y="3968496"/>
            <a:ext cx="5349240" cy="1691640"/>
          </a:xfrm>
          <a:prstGeom prst="roundRect">
            <a:avLst>
              <a:gd name="adj" fmla="val 4865"/>
            </a:avLst>
          </a:prstGeom>
          <a:solidFill>
            <a:srgbClr val="E7F5EA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40" name="Shape 38"/>
          <p:cNvSpPr/>
          <p:nvPr/>
        </p:nvSpPr>
        <p:spPr>
          <a:xfrm>
            <a:off x="6464808" y="4133088"/>
            <a:ext cx="329184" cy="329184"/>
          </a:xfrm>
          <a:prstGeom prst="ellipse">
            <a:avLst/>
          </a:prstGeom>
          <a:solidFill>
            <a:srgbClr val="2F8C46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1" name="Text 39"/>
          <p:cNvSpPr txBox="1"/>
          <p:nvPr/>
        </p:nvSpPr>
        <p:spPr>
          <a:xfrm>
            <a:off x="6464808" y="41330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2" name="Text 40"/>
          <p:cNvSpPr txBox="1"/>
          <p:nvPr/>
        </p:nvSpPr>
        <p:spPr>
          <a:xfrm>
            <a:off x="6903720" y="4151376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2F8C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Use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464808" y="4535424"/>
            <a:ext cx="4946904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4" name="Text 42"/>
          <p:cNvSpPr txBox="1"/>
          <p:nvPr/>
        </p:nvSpPr>
        <p:spPr>
          <a:xfrm>
            <a:off x="6611112" y="4626864"/>
            <a:ext cx="46542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Subject: Medical Report Notification – Ahmet Yılmaz, 230101234</a:t>
            </a:r>
            <a:endParaRPr lang="en-US" sz="1000" dirty="0"/>
          </a:p>
        </p:txBody>
      </p:sp>
      <p:sp>
        <p:nvSpPr>
          <p:cNvPr id="45" name="Text 43"/>
          <p:cNvSpPr txBox="1"/>
          <p:nvPr/>
        </p:nvSpPr>
        <p:spPr>
          <a:xfrm>
            <a:off x="6611112" y="5138928"/>
            <a:ext cx="46542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subject line is only a brief summary of the content. Details (exam date, report information, request) are explained in the body of the email.</a:t>
            </a:r>
            <a:endParaRPr lang="en-US" sz="830" dirty="0"/>
          </a:p>
        </p:txBody>
      </p:sp>
      <p:sp>
        <p:nvSpPr>
          <p:cNvPr id="47" name="Text 45"/>
          <p:cNvSpPr txBox="1"/>
          <p:nvPr/>
        </p:nvSpPr>
        <p:spPr>
          <a:xfrm>
            <a:off x="1136873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EMAILS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Sample Email Template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7498080" cy="4572000"/>
          </a:xfrm>
          <a:prstGeom prst="roundRect">
            <a:avLst>
              <a:gd name="adj" fmla="val 180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7498080" cy="457200"/>
          </a:xfrm>
          <a:prstGeom prst="roundRect">
            <a:avLst>
              <a:gd name="adj" fmla="val 18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6" name="Text 4"/>
          <p:cNvSpPr txBox="1"/>
          <p:nvPr/>
        </p:nvSpPr>
        <p:spPr>
          <a:xfrm>
            <a:off x="822960" y="155448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Message</a:t>
            </a:r>
            <a:endParaRPr lang="en-US" sz="115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148840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To:</a:t>
            </a:r>
            <a:endParaRPr lang="en-US" sz="1050" dirty="0"/>
          </a:p>
        </p:txBody>
      </p:sp>
      <p:sp>
        <p:nvSpPr>
          <p:cNvPr id="8" name="Text 6"/>
          <p:cNvSpPr txBox="1"/>
          <p:nvPr/>
        </p:nvSpPr>
        <p:spPr>
          <a:xfrm>
            <a:off x="1645920" y="214884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5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adsoyad@medipol.edu.tr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2496312"/>
            <a:ext cx="822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Subject: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1645920" y="2496312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5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Excused Absence</a:t>
            </a:r>
            <a:r>
              <a:rPr lang="en-US" sz="105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</a:t>
            </a:r>
            <a:r>
              <a:rPr lang="en-US" sz="105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Request – Ahmet Yılmaz, 230101234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2960" y="2889504"/>
            <a:ext cx="6949440" cy="0"/>
          </a:xfrm>
          <a:prstGeom prst="line">
            <a:avLst/>
          </a:prstGeom>
          <a:noFill/>
          <a:ln w="12700">
            <a:solidFill>
              <a:srgbClr val="D7DEE3"/>
            </a:solidFill>
            <a:prstDash val="solid"/>
          </a:ln>
        </p:spPr>
        <p:txBody>
          <a:bodyPr/>
          <a:lstStyle/>
          <a:p>
            <a:endParaRPr lang="en-TR"/>
          </a:p>
        </p:txBody>
      </p:sp>
      <p:sp>
        <p:nvSpPr>
          <p:cNvPr id="12" name="Text 10"/>
          <p:cNvSpPr txBox="1"/>
          <p:nvPr/>
        </p:nvSpPr>
        <p:spPr>
          <a:xfrm>
            <a:off x="822960" y="3072384"/>
            <a:ext cx="6949440" cy="2871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Dear </a:t>
            </a:r>
            <a:r>
              <a:rPr lang="en-US" sz="1000" dirty="0" err="1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</a:t>
            </a: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am Ahmet Yılmaz (Student No: 230101234), a student in your [Track/Level information] class. I will not be able to attend the End-of-Unit Exam (TAT) on September 14 due to a health issue. I have attached the doctor's report documenting the situation to this email.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b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would appreciate it if you could inform me what I should do about this.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in advance for your attention.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Sincerely,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Ahmet Yılmaz</a:t>
            </a:r>
            <a:endParaRPr lang="en-US" sz="10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No: 230101234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8275320" y="1600200"/>
            <a:ext cx="3364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Tips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8275320" y="2057400"/>
            <a:ext cx="3364992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12000"/>
              </a:lnSpc>
              <a:spcAft>
                <a:spcPts val="1400"/>
              </a:spcAft>
              <a:buSzPct val="100000"/>
              <a:buChar char="●"/>
            </a:pPr>
            <a:r>
              <a:rPr lang="en-US" sz="11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institutional email address given to you by the school.</a:t>
            </a:r>
            <a:endParaRPr lang="en-US" sz="1100" dirty="0"/>
          </a:p>
          <a:p>
            <a:pPr marL="177800" indent="-177800">
              <a:lnSpc>
                <a:spcPct val="112000"/>
              </a:lnSpc>
              <a:spcAft>
                <a:spcPts val="1400"/>
              </a:spcAft>
              <a:buSzPct val="100000"/>
              <a:buChar char="●"/>
            </a:pPr>
            <a:r>
              <a:rPr lang="en-US" sz="11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text-message style language (abbreviations, emojis).</a:t>
            </a:r>
            <a:endParaRPr lang="en-US" sz="1100" dirty="0"/>
          </a:p>
          <a:p>
            <a:pPr marL="177800" indent="-177800">
              <a:lnSpc>
                <a:spcPct val="112000"/>
              </a:lnSpc>
              <a:spcAft>
                <a:spcPts val="1400"/>
              </a:spcAft>
              <a:buSzPct val="100000"/>
              <a:buChar char="●"/>
            </a:pPr>
            <a:r>
              <a:rPr lang="en-US" sz="11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forget attachments like documents/reports, and mention them in the body.</a:t>
            </a:r>
            <a:endParaRPr lang="en-US" sz="1100" dirty="0"/>
          </a:p>
          <a:p>
            <a:pPr marL="177800" indent="-177800">
              <a:lnSpc>
                <a:spcPct val="112000"/>
              </a:lnSpc>
              <a:spcAft>
                <a:spcPts val="1400"/>
              </a:spcAft>
              <a:buSzPct val="100000"/>
              <a:buChar char="●"/>
            </a:pPr>
            <a:r>
              <a:rPr lang="en-US" sz="110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a reasonable time for a reply (1-2 business days).</a:t>
            </a:r>
            <a:endParaRPr lang="en-US" sz="1100" dirty="0"/>
          </a:p>
        </p:txBody>
      </p:sp>
      <p:sp>
        <p:nvSpPr>
          <p:cNvPr id="16" name="Text 14"/>
          <p:cNvSpPr txBox="1"/>
          <p:nvPr/>
        </p:nvSpPr>
        <p:spPr>
          <a:xfrm>
            <a:off x="1136873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 PETITION PROCESS</a:t>
            </a:r>
            <a:endParaRPr lang="en-US" sz="2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Petition Types </a:t>
            </a:r>
            <a:b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https://</a:t>
            </a:r>
            <a:r>
              <a:rPr lang="en-US" sz="2000" b="1" dirty="0" err="1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www.medipol.edu.tr</a:t>
            </a:r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/</a:t>
            </a:r>
            <a:r>
              <a:rPr lang="en-US" sz="2000" b="1" dirty="0" err="1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</a:t>
            </a:r>
            <a:r>
              <a:rPr lang="en-US" sz="20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/language-school/general-coordination-foreign-languages/petition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502152" cy="2148840"/>
          </a:xfrm>
          <a:prstGeom prst="roundRect">
            <a:avLst>
              <a:gd name="adj" fmla="val 383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5" name="Shape 3"/>
          <p:cNvSpPr/>
          <p:nvPr/>
        </p:nvSpPr>
        <p:spPr>
          <a:xfrm>
            <a:off x="777240" y="182880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6" name="Text 4"/>
          <p:cNvSpPr txBox="1"/>
          <p:nvPr/>
        </p:nvSpPr>
        <p:spPr>
          <a:xfrm>
            <a:off x="77724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749808" y="242316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Petition</a:t>
            </a:r>
            <a:endParaRPr lang="en-US" sz="1200" dirty="0"/>
          </a:p>
        </p:txBody>
      </p:sp>
      <p:sp>
        <p:nvSpPr>
          <p:cNvPr id="8" name="Text 6"/>
          <p:cNvSpPr txBox="1"/>
          <p:nvPr/>
        </p:nvSpPr>
        <p:spPr>
          <a:xfrm>
            <a:off x="749808" y="297180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general requests, information, or complaints on any topic.</a:t>
            </a:r>
            <a:endParaRPr lang="en-US" sz="960" dirty="0"/>
          </a:p>
        </p:txBody>
      </p:sp>
      <p:sp>
        <p:nvSpPr>
          <p:cNvPr id="9" name="Shape 7"/>
          <p:cNvSpPr/>
          <p:nvPr/>
        </p:nvSpPr>
        <p:spPr>
          <a:xfrm>
            <a:off x="4343400" y="1600200"/>
            <a:ext cx="3502152" cy="2148840"/>
          </a:xfrm>
          <a:prstGeom prst="roundRect">
            <a:avLst>
              <a:gd name="adj" fmla="val 383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10" name="Shape 8"/>
          <p:cNvSpPr/>
          <p:nvPr/>
        </p:nvSpPr>
        <p:spPr>
          <a:xfrm>
            <a:off x="4572000" y="182880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1" name="Text 9"/>
          <p:cNvSpPr txBox="1"/>
          <p:nvPr/>
        </p:nvSpPr>
        <p:spPr>
          <a:xfrm>
            <a:off x="457200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4544568" y="242316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Objection and Makeup Petition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4544568" y="297180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object to an exam result </a:t>
            </a:r>
            <a:r>
              <a:rPr lang="en-US" sz="96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</a:t>
            </a: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60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excuse</a:t>
            </a: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request a makeup exam.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8138160" y="1600200"/>
            <a:ext cx="3502152" cy="2148840"/>
          </a:xfrm>
          <a:prstGeom prst="roundRect">
            <a:avLst>
              <a:gd name="adj" fmla="val 383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15" name="Shape 13"/>
          <p:cNvSpPr/>
          <p:nvPr/>
        </p:nvSpPr>
        <p:spPr>
          <a:xfrm>
            <a:off x="8366760" y="182880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6" name="Text 14"/>
          <p:cNvSpPr txBox="1"/>
          <p:nvPr/>
        </p:nvSpPr>
        <p:spPr>
          <a:xfrm>
            <a:off x="8366760" y="18288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8339328" y="242316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Prep Program Request Petition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8339328" y="297180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student in Turkish-medium education who wants to take the optional preparatory program.</a:t>
            </a:r>
            <a:endParaRPr lang="en-US" sz="960" dirty="0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3502152" cy="2148840"/>
          </a:xfrm>
          <a:prstGeom prst="roundRect">
            <a:avLst>
              <a:gd name="adj" fmla="val 383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20" name="Shape 18"/>
          <p:cNvSpPr/>
          <p:nvPr/>
        </p:nvSpPr>
        <p:spPr>
          <a:xfrm>
            <a:off x="777240" y="425196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1" name="Text 19"/>
          <p:cNvSpPr txBox="1"/>
          <p:nvPr/>
        </p:nvSpPr>
        <p:spPr>
          <a:xfrm>
            <a:off x="777240" y="4251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 txBox="1"/>
          <p:nvPr/>
        </p:nvSpPr>
        <p:spPr>
          <a:xfrm>
            <a:off x="749808" y="484632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Prep Program Cancellation Petition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749808" y="539496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students who wish to withdraw from the optional preparatory program.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4343400" y="4023360"/>
            <a:ext cx="3502152" cy="2148840"/>
          </a:xfrm>
          <a:prstGeom prst="roundRect">
            <a:avLst>
              <a:gd name="adj" fmla="val 383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25" name="Shape 23"/>
          <p:cNvSpPr/>
          <p:nvPr/>
        </p:nvSpPr>
        <p:spPr>
          <a:xfrm>
            <a:off x="4572000" y="425196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6" name="Text 24"/>
          <p:cNvSpPr txBox="1"/>
          <p:nvPr/>
        </p:nvSpPr>
        <p:spPr>
          <a:xfrm>
            <a:off x="4572000" y="4251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5"/>
          <p:cNvSpPr txBox="1"/>
          <p:nvPr/>
        </p:nvSpPr>
        <p:spPr>
          <a:xfrm>
            <a:off x="4544568" y="4846320"/>
            <a:ext cx="30998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Exemption Petition with YKS Document</a:t>
            </a:r>
            <a:endParaRPr lang="en-US" sz="1200" dirty="0"/>
          </a:p>
        </p:txBody>
      </p:sp>
      <p:sp>
        <p:nvSpPr>
          <p:cNvPr id="28" name="Text 26"/>
          <p:cNvSpPr txBox="1"/>
          <p:nvPr/>
        </p:nvSpPr>
        <p:spPr>
          <a:xfrm>
            <a:off x="4544568" y="5394960"/>
            <a:ext cx="30998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request exemption from the preparatory program using an exam result document.</a:t>
            </a:r>
            <a:endParaRPr lang="en-US" sz="960" dirty="0"/>
          </a:p>
        </p:txBody>
      </p:sp>
      <p:sp>
        <p:nvSpPr>
          <p:cNvPr id="29" name="Shape 27"/>
          <p:cNvSpPr/>
          <p:nvPr/>
        </p:nvSpPr>
        <p:spPr>
          <a:xfrm>
            <a:off x="548640" y="5989320"/>
            <a:ext cx="11091672" cy="91"/>
          </a:xfrm>
          <a:prstGeom prst="roundRect">
            <a:avLst>
              <a:gd name="adj" fmla="val 9043516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1" name="Text 29"/>
          <p:cNvSpPr txBox="1"/>
          <p:nvPr/>
        </p:nvSpPr>
        <p:spPr>
          <a:xfrm>
            <a:off x="1136873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34" name="Shape 22">
            <a:extLst>
              <a:ext uri="{FF2B5EF4-FFF2-40B4-BE49-F238E27FC236}">
                <a16:creationId xmlns:a16="http://schemas.microsoft.com/office/drawing/2014/main" id="{FC13A522-F8F0-8FD4-742B-F929A9BE451E}"/>
              </a:ext>
            </a:extLst>
          </p:cNvPr>
          <p:cNvSpPr/>
          <p:nvPr/>
        </p:nvSpPr>
        <p:spPr>
          <a:xfrm>
            <a:off x="8095183" y="4023360"/>
            <a:ext cx="3502152" cy="2148840"/>
          </a:xfrm>
          <a:prstGeom prst="roundRect">
            <a:avLst>
              <a:gd name="adj" fmla="val 3830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ACDD6A-D53A-1297-5EEC-91ADA2C29F11}"/>
              </a:ext>
            </a:extLst>
          </p:cNvPr>
          <p:cNvSpPr txBox="1"/>
          <p:nvPr/>
        </p:nvSpPr>
        <p:spPr>
          <a:xfrm>
            <a:off x="8138161" y="4257452"/>
            <a:ext cx="30886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TR" dirty="0"/>
              <a:t>Petitions must be sent to </a:t>
            </a:r>
            <a:br>
              <a:rPr lang="en-TR" dirty="0"/>
            </a:br>
            <a:r>
              <a:rPr lang="en-TR" dirty="0">
                <a:hlinkClick r:id="rId3"/>
              </a:rPr>
              <a:t>yusa.derebasi@medipol.edu.tr</a:t>
            </a:r>
            <a:r>
              <a:rPr lang="en-TR" dirty="0"/>
              <a:t> or </a:t>
            </a:r>
            <a:br>
              <a:rPr lang="en-TR" dirty="0"/>
            </a:br>
            <a:r>
              <a:rPr lang="en-TR" dirty="0">
                <a:hlinkClick r:id="rId4"/>
              </a:rPr>
              <a:t>ptkavak@medipol.edu.tr</a:t>
            </a:r>
            <a:r>
              <a:rPr lang="en-TR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PETITION PROCESS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Petition Structure and Submission Process</a:t>
            </a:r>
            <a:endParaRPr lang="en-US" sz="26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371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Structure of a Petition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6" name="Text 4"/>
          <p:cNvSpPr txBox="1"/>
          <p:nvPr/>
        </p:nvSpPr>
        <p:spPr>
          <a:xfrm>
            <a:off x="731520" y="174650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 / Date</a:t>
            </a:r>
            <a:endParaRPr lang="en-US" sz="106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198424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date the petition was written is placed in the top right corner.</a:t>
            </a:r>
            <a:endParaRPr lang="en-US" sz="890" dirty="0"/>
          </a:p>
        </p:txBody>
      </p:sp>
      <p:sp>
        <p:nvSpPr>
          <p:cNvPr id="8" name="Shape 6"/>
          <p:cNvSpPr/>
          <p:nvPr/>
        </p:nvSpPr>
        <p:spPr>
          <a:xfrm>
            <a:off x="548640" y="233172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9" name="Text 7"/>
          <p:cNvSpPr txBox="1"/>
          <p:nvPr/>
        </p:nvSpPr>
        <p:spPr>
          <a:xfrm>
            <a:off x="731520" y="238658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/ Addressee</a:t>
            </a:r>
            <a:endParaRPr lang="en-US" sz="1060" dirty="0"/>
          </a:p>
        </p:txBody>
      </p:sp>
      <p:sp>
        <p:nvSpPr>
          <p:cNvPr id="10" name="Text 8"/>
          <p:cNvSpPr txBox="1"/>
          <p:nvPr/>
        </p:nvSpPr>
        <p:spPr>
          <a:xfrm>
            <a:off x="731520" y="262432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unit or authority the petition will be sent to is stated.</a:t>
            </a:r>
            <a:endParaRPr lang="en-US" sz="890" dirty="0"/>
          </a:p>
        </p:txBody>
      </p:sp>
      <p:sp>
        <p:nvSpPr>
          <p:cNvPr id="11" name="Shape 9"/>
          <p:cNvSpPr/>
          <p:nvPr/>
        </p:nvSpPr>
        <p:spPr>
          <a:xfrm>
            <a:off x="548640" y="297180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2" name="Text 10"/>
          <p:cNvSpPr txBox="1"/>
          <p:nvPr/>
        </p:nvSpPr>
        <p:spPr>
          <a:xfrm>
            <a:off x="731520" y="302666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</a:t>
            </a:r>
            <a:endParaRPr lang="en-US" sz="1060" dirty="0"/>
          </a:p>
        </p:txBody>
      </p:sp>
      <p:sp>
        <p:nvSpPr>
          <p:cNvPr id="13" name="Text 11"/>
          <p:cNvSpPr txBox="1"/>
          <p:nvPr/>
        </p:nvSpPr>
        <p:spPr>
          <a:xfrm>
            <a:off x="731520" y="326440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petition concerns is summarized in a single sentence.</a:t>
            </a:r>
            <a:endParaRPr lang="en-US" sz="890" dirty="0"/>
          </a:p>
        </p:txBody>
      </p:sp>
      <p:sp>
        <p:nvSpPr>
          <p:cNvPr id="14" name="Shape 12"/>
          <p:cNvSpPr/>
          <p:nvPr/>
        </p:nvSpPr>
        <p:spPr>
          <a:xfrm>
            <a:off x="548640" y="361188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5" name="Text 13"/>
          <p:cNvSpPr txBox="1"/>
          <p:nvPr/>
        </p:nvSpPr>
        <p:spPr>
          <a:xfrm>
            <a:off x="731520" y="366674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Explanation</a:t>
            </a:r>
            <a:endParaRPr lang="en-US" sz="1060" dirty="0"/>
          </a:p>
        </p:txBody>
      </p:sp>
      <p:sp>
        <p:nvSpPr>
          <p:cNvPr id="16" name="Text 14"/>
          <p:cNvSpPr txBox="1"/>
          <p:nvPr/>
        </p:nvSpPr>
        <p:spPr>
          <a:xfrm>
            <a:off x="731520" y="390448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reason for the request is explained briefly and clearly; any supporting documents are noted.</a:t>
            </a:r>
            <a:endParaRPr lang="en-US" sz="890" dirty="0"/>
          </a:p>
        </p:txBody>
      </p:sp>
      <p:sp>
        <p:nvSpPr>
          <p:cNvPr id="17" name="Shape 15"/>
          <p:cNvSpPr/>
          <p:nvPr/>
        </p:nvSpPr>
        <p:spPr>
          <a:xfrm>
            <a:off x="6263640" y="169164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8" name="Text 16"/>
          <p:cNvSpPr txBox="1"/>
          <p:nvPr/>
        </p:nvSpPr>
        <p:spPr>
          <a:xfrm>
            <a:off x="6446520" y="174650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</a:t>
            </a:r>
            <a:endParaRPr lang="en-US" sz="1060" dirty="0"/>
          </a:p>
        </p:txBody>
      </p:sp>
      <p:sp>
        <p:nvSpPr>
          <p:cNvPr id="19" name="Text 17"/>
          <p:cNvSpPr txBox="1"/>
          <p:nvPr/>
        </p:nvSpPr>
        <p:spPr>
          <a:xfrm>
            <a:off x="6446520" y="198424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being requested is clearly stated.</a:t>
            </a:r>
            <a:endParaRPr lang="en-US" sz="890" dirty="0"/>
          </a:p>
        </p:txBody>
      </p:sp>
      <p:sp>
        <p:nvSpPr>
          <p:cNvPr id="20" name="Shape 18"/>
          <p:cNvSpPr/>
          <p:nvPr/>
        </p:nvSpPr>
        <p:spPr>
          <a:xfrm>
            <a:off x="6263640" y="233172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1" name="Text 19"/>
          <p:cNvSpPr txBox="1"/>
          <p:nvPr/>
        </p:nvSpPr>
        <p:spPr>
          <a:xfrm>
            <a:off x="6446520" y="238658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and Signature</a:t>
            </a:r>
            <a:endParaRPr lang="en-US" sz="1060" dirty="0"/>
          </a:p>
        </p:txBody>
      </p:sp>
      <p:sp>
        <p:nvSpPr>
          <p:cNvPr id="22" name="Text 20"/>
          <p:cNvSpPr txBox="1"/>
          <p:nvPr/>
        </p:nvSpPr>
        <p:spPr>
          <a:xfrm>
            <a:off x="6446520" y="262432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name, student number, department/track, contact information, and signature.</a:t>
            </a:r>
            <a:endParaRPr lang="en-US" sz="890" dirty="0"/>
          </a:p>
        </p:txBody>
      </p:sp>
      <p:sp>
        <p:nvSpPr>
          <p:cNvPr id="23" name="Shape 21"/>
          <p:cNvSpPr/>
          <p:nvPr/>
        </p:nvSpPr>
        <p:spPr>
          <a:xfrm>
            <a:off x="6263640" y="2971800"/>
            <a:ext cx="5349240" cy="566928"/>
          </a:xfrm>
          <a:prstGeom prst="roundRect">
            <a:avLst>
              <a:gd name="adj" fmla="val 14516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4" name="Text 22"/>
          <p:cNvSpPr txBox="1"/>
          <p:nvPr/>
        </p:nvSpPr>
        <p:spPr>
          <a:xfrm>
            <a:off x="6446520" y="3026664"/>
            <a:ext cx="4983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6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Attachments</a:t>
            </a:r>
            <a:endParaRPr lang="en-US" sz="1060" dirty="0"/>
          </a:p>
        </p:txBody>
      </p:sp>
      <p:sp>
        <p:nvSpPr>
          <p:cNvPr id="25" name="Text 23"/>
          <p:cNvSpPr txBox="1"/>
          <p:nvPr/>
        </p:nvSpPr>
        <p:spPr>
          <a:xfrm>
            <a:off x="6446520" y="326440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9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report/document is listed under the heading "Attachment:".</a:t>
            </a:r>
            <a:endParaRPr lang="en-US" sz="890" dirty="0"/>
          </a:p>
        </p:txBody>
      </p:sp>
      <p:sp>
        <p:nvSpPr>
          <p:cNvPr id="26" name="Text 24"/>
          <p:cNvSpPr txBox="1"/>
          <p:nvPr/>
        </p:nvSpPr>
        <p:spPr>
          <a:xfrm>
            <a:off x="548640" y="416052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 Process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548640" y="4480560"/>
            <a:ext cx="2514600" cy="1481328"/>
          </a:xfrm>
          <a:prstGeom prst="roundRect">
            <a:avLst>
              <a:gd name="adj" fmla="val 5556"/>
            </a:avLst>
          </a:prstGeom>
          <a:solidFill>
            <a:srgbClr val="1B2A4A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28" name="Shape 26"/>
          <p:cNvSpPr/>
          <p:nvPr/>
        </p:nvSpPr>
        <p:spPr>
          <a:xfrm>
            <a:off x="1595628" y="4608576"/>
            <a:ext cx="420624" cy="420624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9" name="Text 27"/>
          <p:cNvSpPr txBox="1"/>
          <p:nvPr/>
        </p:nvSpPr>
        <p:spPr>
          <a:xfrm>
            <a:off x="1595628" y="46085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30" name="Text 28"/>
          <p:cNvSpPr txBox="1"/>
          <p:nvPr/>
        </p:nvSpPr>
        <p:spPr>
          <a:xfrm>
            <a:off x="676656" y="5084064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the Form</a:t>
            </a:r>
            <a:endParaRPr lang="en-US" sz="1030" dirty="0"/>
          </a:p>
        </p:txBody>
      </p:sp>
      <p:sp>
        <p:nvSpPr>
          <p:cNvPr id="31" name="Text 29"/>
          <p:cNvSpPr txBox="1"/>
          <p:nvPr/>
        </p:nvSpPr>
        <p:spPr>
          <a:xfrm>
            <a:off x="676656" y="5376672"/>
            <a:ext cx="2258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81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the relevant form from dilokulu.medipol.edu.tr › Petition page.</a:t>
            </a:r>
            <a:endParaRPr lang="en-US" sz="810" dirty="0"/>
          </a:p>
        </p:txBody>
      </p:sp>
      <p:sp>
        <p:nvSpPr>
          <p:cNvPr id="32" name="Text 30"/>
          <p:cNvSpPr txBox="1"/>
          <p:nvPr/>
        </p:nvSpPr>
        <p:spPr>
          <a:xfrm>
            <a:off x="3081528" y="5010912"/>
            <a:ext cx="283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3383280" y="4480560"/>
            <a:ext cx="2514600" cy="1481328"/>
          </a:xfrm>
          <a:prstGeom prst="roundRect">
            <a:avLst>
              <a:gd name="adj" fmla="val 5556"/>
            </a:avLst>
          </a:prstGeom>
          <a:solidFill>
            <a:srgbClr val="0E7C7B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34" name="Shape 32"/>
          <p:cNvSpPr/>
          <p:nvPr/>
        </p:nvSpPr>
        <p:spPr>
          <a:xfrm>
            <a:off x="4430268" y="4608576"/>
            <a:ext cx="420624" cy="420624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5" name="Text 33"/>
          <p:cNvSpPr txBox="1"/>
          <p:nvPr/>
        </p:nvSpPr>
        <p:spPr>
          <a:xfrm>
            <a:off x="4430268" y="46085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36" name="Text 34"/>
          <p:cNvSpPr txBox="1"/>
          <p:nvPr/>
        </p:nvSpPr>
        <p:spPr>
          <a:xfrm>
            <a:off x="3511296" y="5084064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It Out Completely</a:t>
            </a:r>
            <a:endParaRPr lang="en-US" sz="1030" dirty="0"/>
          </a:p>
        </p:txBody>
      </p:sp>
      <p:sp>
        <p:nvSpPr>
          <p:cNvPr id="37" name="Text 35"/>
          <p:cNvSpPr txBox="1"/>
          <p:nvPr/>
        </p:nvSpPr>
        <p:spPr>
          <a:xfrm>
            <a:off x="3511296" y="5376672"/>
            <a:ext cx="2258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81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the form and any attachments (scanned report or document) in full.</a:t>
            </a:r>
            <a:endParaRPr lang="en-US" sz="810" dirty="0"/>
          </a:p>
        </p:txBody>
      </p:sp>
      <p:sp>
        <p:nvSpPr>
          <p:cNvPr id="38" name="Text 36"/>
          <p:cNvSpPr txBox="1"/>
          <p:nvPr/>
        </p:nvSpPr>
        <p:spPr>
          <a:xfrm>
            <a:off x="5916168" y="5010912"/>
            <a:ext cx="283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6217920" y="4480560"/>
            <a:ext cx="2514600" cy="1481328"/>
          </a:xfrm>
          <a:prstGeom prst="roundRect">
            <a:avLst>
              <a:gd name="adj" fmla="val 5556"/>
            </a:avLst>
          </a:prstGeom>
          <a:solidFill>
            <a:srgbClr val="1B2A4A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40" name="Shape 38"/>
          <p:cNvSpPr/>
          <p:nvPr/>
        </p:nvSpPr>
        <p:spPr>
          <a:xfrm>
            <a:off x="7264908" y="4608576"/>
            <a:ext cx="420624" cy="420624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1" name="Text 39"/>
          <p:cNvSpPr txBox="1"/>
          <p:nvPr/>
        </p:nvSpPr>
        <p:spPr>
          <a:xfrm>
            <a:off x="7264908" y="46085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42" name="Text 40"/>
          <p:cNvSpPr txBox="1"/>
          <p:nvPr/>
        </p:nvSpPr>
        <p:spPr>
          <a:xfrm>
            <a:off x="6345936" y="5084064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to the Official Address</a:t>
            </a:r>
            <a:endParaRPr lang="en-US" sz="1030" dirty="0"/>
          </a:p>
        </p:txBody>
      </p:sp>
      <p:sp>
        <p:nvSpPr>
          <p:cNvPr id="43" name="Text 41"/>
          <p:cNvSpPr txBox="1"/>
          <p:nvPr/>
        </p:nvSpPr>
        <p:spPr>
          <a:xfrm>
            <a:off x="6345936" y="5376672"/>
            <a:ext cx="2258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81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the completed petition to the official Language School email address listed on the page.</a:t>
            </a:r>
            <a:endParaRPr lang="en-US" sz="810" dirty="0"/>
          </a:p>
        </p:txBody>
      </p:sp>
      <p:sp>
        <p:nvSpPr>
          <p:cNvPr id="44" name="Text 42"/>
          <p:cNvSpPr txBox="1"/>
          <p:nvPr/>
        </p:nvSpPr>
        <p:spPr>
          <a:xfrm>
            <a:off x="8750808" y="5010912"/>
            <a:ext cx="283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500" dirty="0"/>
          </a:p>
        </p:txBody>
      </p:sp>
      <p:sp>
        <p:nvSpPr>
          <p:cNvPr id="45" name="Shape 43"/>
          <p:cNvSpPr/>
          <p:nvPr/>
        </p:nvSpPr>
        <p:spPr>
          <a:xfrm>
            <a:off x="9052560" y="4480560"/>
            <a:ext cx="2514600" cy="1481328"/>
          </a:xfrm>
          <a:prstGeom prst="roundRect">
            <a:avLst>
              <a:gd name="adj" fmla="val 5556"/>
            </a:avLst>
          </a:prstGeom>
          <a:solidFill>
            <a:srgbClr val="0E7C7B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46" name="Shape 44"/>
          <p:cNvSpPr/>
          <p:nvPr/>
        </p:nvSpPr>
        <p:spPr>
          <a:xfrm>
            <a:off x="10099548" y="4608576"/>
            <a:ext cx="420624" cy="420624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7" name="Text 45"/>
          <p:cNvSpPr txBox="1"/>
          <p:nvPr/>
        </p:nvSpPr>
        <p:spPr>
          <a:xfrm>
            <a:off x="10099548" y="46085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48" name="Text 46"/>
          <p:cNvSpPr txBox="1"/>
          <p:nvPr/>
        </p:nvSpPr>
        <p:spPr>
          <a:xfrm>
            <a:off x="9180576" y="5084064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 Up on the Response</a:t>
            </a:r>
            <a:endParaRPr lang="en-US" sz="1030" dirty="0"/>
          </a:p>
        </p:txBody>
      </p:sp>
      <p:sp>
        <p:nvSpPr>
          <p:cNvPr id="49" name="Text 47"/>
          <p:cNvSpPr txBox="1"/>
          <p:nvPr/>
        </p:nvSpPr>
        <p:spPr>
          <a:xfrm>
            <a:off x="9180576" y="5376672"/>
            <a:ext cx="2258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81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process is reviewed by the relevant unit; the result is communicated via MEBIS or email.</a:t>
            </a:r>
            <a:endParaRPr lang="en-US" sz="810" dirty="0"/>
          </a:p>
        </p:txBody>
      </p:sp>
      <p:sp>
        <p:nvSpPr>
          <p:cNvPr id="50" name="Text 48"/>
          <p:cNvSpPr txBox="1"/>
          <p:nvPr/>
        </p:nvSpPr>
        <p:spPr>
          <a:xfrm>
            <a:off x="548640" y="6089904"/>
            <a:ext cx="110916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3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petition to be processed, it is recommended to follow the email writing rules covered in the previous section (clear subject line, self-introduction, short and clear explanation).</a:t>
            </a:r>
            <a:endParaRPr lang="en-US" sz="930" dirty="0"/>
          </a:p>
        </p:txBody>
      </p:sp>
      <p:sp>
        <p:nvSpPr>
          <p:cNvPr id="52" name="Text 50"/>
          <p:cNvSpPr txBox="1"/>
          <p:nvPr/>
        </p:nvSpPr>
        <p:spPr>
          <a:xfrm>
            <a:off x="1136873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 CONTACTING THE LANGUAGE SCHOOL</a:t>
            </a:r>
            <a:endParaRPr lang="en-US" sz="2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49808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Channels and Common Issues</a:t>
            </a:r>
            <a:endParaRPr lang="en-US" sz="2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29844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Channels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11091672" cy="786384"/>
          </a:xfrm>
          <a:prstGeom prst="roundRect">
            <a:avLst>
              <a:gd name="adj" fmla="val 10465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6" name="Shape 4"/>
          <p:cNvSpPr/>
          <p:nvPr/>
        </p:nvSpPr>
        <p:spPr>
          <a:xfrm>
            <a:off x="694944" y="1792224"/>
            <a:ext cx="402336" cy="402336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7" name="Text 5"/>
          <p:cNvSpPr txBox="1"/>
          <p:nvPr/>
        </p:nvSpPr>
        <p:spPr>
          <a:xfrm>
            <a:off x="694944" y="17922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1234440" y="1682496"/>
            <a:ext cx="2331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1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Switchboard</a:t>
            </a:r>
            <a:endParaRPr lang="en-US" sz="1010" dirty="0"/>
          </a:p>
        </p:txBody>
      </p:sp>
      <p:sp>
        <p:nvSpPr>
          <p:cNvPr id="9" name="Text 7"/>
          <p:cNvSpPr txBox="1"/>
          <p:nvPr/>
        </p:nvSpPr>
        <p:spPr>
          <a:xfrm>
            <a:off x="3749040" y="1682496"/>
            <a:ext cx="3566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general contact line that routes incoming calls to the relevant unit; it is not an academic/administrative decision-making authority.</a:t>
            </a:r>
            <a:endParaRPr lang="en-US" sz="860" dirty="0"/>
          </a:p>
        </p:txBody>
      </p:sp>
      <p:sp>
        <p:nvSpPr>
          <p:cNvPr id="10" name="Text 8"/>
          <p:cNvSpPr txBox="1"/>
          <p:nvPr/>
        </p:nvSpPr>
        <p:spPr>
          <a:xfrm>
            <a:off x="7498080" y="1682496"/>
            <a:ext cx="4114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urgent and important situations, the Language School can be reached by calling the switchboard.</a:t>
            </a:r>
            <a:endParaRPr lang="en-US" sz="860" dirty="0"/>
          </a:p>
        </p:txBody>
      </p:sp>
      <p:sp>
        <p:nvSpPr>
          <p:cNvPr id="11" name="Shape 9"/>
          <p:cNvSpPr/>
          <p:nvPr/>
        </p:nvSpPr>
        <p:spPr>
          <a:xfrm>
            <a:off x="548640" y="2478024"/>
            <a:ext cx="11091672" cy="786384"/>
          </a:xfrm>
          <a:prstGeom prst="roundRect">
            <a:avLst>
              <a:gd name="adj" fmla="val 1046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2" name="Shape 10"/>
          <p:cNvSpPr/>
          <p:nvPr/>
        </p:nvSpPr>
        <p:spPr>
          <a:xfrm>
            <a:off x="694944" y="2670048"/>
            <a:ext cx="402336" cy="402336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3" name="Text 11"/>
          <p:cNvSpPr txBox="1"/>
          <p:nvPr/>
        </p:nvSpPr>
        <p:spPr>
          <a:xfrm>
            <a:off x="694944" y="267004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en-US" sz="1250" dirty="0"/>
          </a:p>
        </p:txBody>
      </p:sp>
      <p:sp>
        <p:nvSpPr>
          <p:cNvPr id="14" name="Text 12"/>
          <p:cNvSpPr txBox="1"/>
          <p:nvPr/>
        </p:nvSpPr>
        <p:spPr>
          <a:xfrm>
            <a:off x="1234440" y="2560320"/>
            <a:ext cx="2331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1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School Secretariat</a:t>
            </a:r>
            <a:endParaRPr lang="en-US" sz="1010" dirty="0"/>
          </a:p>
        </p:txBody>
      </p:sp>
      <p:sp>
        <p:nvSpPr>
          <p:cNvPr id="15" name="Text 13"/>
          <p:cNvSpPr txBox="1"/>
          <p:nvPr/>
        </p:nvSpPr>
        <p:spPr>
          <a:xfrm>
            <a:off x="3749040" y="2560320"/>
            <a:ext cx="3566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Contacted for exemption requests, exam excuses, and general communication matters.</a:t>
            </a:r>
            <a:endParaRPr lang="en-US" sz="860" dirty="0"/>
          </a:p>
        </p:txBody>
      </p:sp>
      <p:sp>
        <p:nvSpPr>
          <p:cNvPr id="16" name="Text 14"/>
          <p:cNvSpPr txBox="1"/>
          <p:nvPr/>
        </p:nvSpPr>
        <p:spPr>
          <a:xfrm>
            <a:off x="7498080" y="2560320"/>
            <a:ext cx="4114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with the Language School secretariat should be in writing, in the form of official correspondence via email.</a:t>
            </a:r>
            <a:endParaRPr lang="en-US" sz="860" dirty="0"/>
          </a:p>
        </p:txBody>
      </p:sp>
      <p:sp>
        <p:nvSpPr>
          <p:cNvPr id="17" name="Shape 15"/>
          <p:cNvSpPr/>
          <p:nvPr/>
        </p:nvSpPr>
        <p:spPr>
          <a:xfrm>
            <a:off x="548640" y="3355848"/>
            <a:ext cx="11091672" cy="786384"/>
          </a:xfrm>
          <a:prstGeom prst="roundRect">
            <a:avLst>
              <a:gd name="adj" fmla="val 10465"/>
            </a:avLst>
          </a:prstGeom>
          <a:solidFill>
            <a:srgbClr val="F4F6F8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8" name="Shape 16"/>
          <p:cNvSpPr/>
          <p:nvPr/>
        </p:nvSpPr>
        <p:spPr>
          <a:xfrm>
            <a:off x="694944" y="3547872"/>
            <a:ext cx="402336" cy="402336"/>
          </a:xfrm>
          <a:prstGeom prst="ellipse">
            <a:avLst/>
          </a:prstGeom>
          <a:solidFill>
            <a:srgbClr val="0E7C7B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19" name="Text 17"/>
          <p:cNvSpPr txBox="1"/>
          <p:nvPr/>
        </p:nvSpPr>
        <p:spPr>
          <a:xfrm>
            <a:off x="694944" y="354787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1234440" y="3438144"/>
            <a:ext cx="23317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1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 / Instructor</a:t>
            </a:r>
            <a:endParaRPr lang="en-US" sz="1010" dirty="0"/>
          </a:p>
        </p:txBody>
      </p:sp>
      <p:sp>
        <p:nvSpPr>
          <p:cNvPr id="21" name="Text 19"/>
          <p:cNvSpPr txBox="1"/>
          <p:nvPr/>
        </p:nvSpPr>
        <p:spPr>
          <a:xfrm>
            <a:off x="3749040" y="3438144"/>
            <a:ext cx="3566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6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direct knowledge of academic matters such as class, course content, exams, and attendance.</a:t>
            </a:r>
            <a:endParaRPr lang="en-US" sz="860" dirty="0"/>
          </a:p>
        </p:txBody>
      </p:sp>
      <p:sp>
        <p:nvSpPr>
          <p:cNvPr id="22" name="Text 20"/>
          <p:cNvSpPr txBox="1"/>
          <p:nvPr/>
        </p:nvSpPr>
        <p:spPr>
          <a:xfrm>
            <a:off x="7498080" y="3438144"/>
            <a:ext cx="41148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86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Please contact instructors via email using official correspondence channels. You can also reach them via MS Teams during working hours.</a:t>
            </a:r>
            <a:endParaRPr lang="en-US" sz="860" dirty="0"/>
          </a:p>
        </p:txBody>
      </p:sp>
      <p:sp>
        <p:nvSpPr>
          <p:cNvPr id="23" name="Text 21"/>
          <p:cNvSpPr txBox="1"/>
          <p:nvPr/>
        </p:nvSpPr>
        <p:spPr>
          <a:xfrm>
            <a:off x="548640" y="4325112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Problems and Recommendations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48640" y="4599432"/>
            <a:ext cx="5394960" cy="896112"/>
          </a:xfrm>
          <a:prstGeom prst="roundRect">
            <a:avLst>
              <a:gd name="adj" fmla="val 9184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25" name="Shape 23"/>
          <p:cNvSpPr/>
          <p:nvPr/>
        </p:nvSpPr>
        <p:spPr>
          <a:xfrm>
            <a:off x="694944" y="4736592"/>
            <a:ext cx="329184" cy="329184"/>
          </a:xfrm>
          <a:prstGeom prst="ellipse">
            <a:avLst/>
          </a:prstGeom>
          <a:solidFill>
            <a:srgbClr val="C97A1E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26" name="Text 24"/>
          <p:cNvSpPr txBox="1"/>
          <p:nvPr/>
        </p:nvSpPr>
        <p:spPr>
          <a:xfrm>
            <a:off x="694944" y="47365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1143000" y="4690872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Directed to the Wrong Unit</a:t>
            </a:r>
            <a:endParaRPr lang="en-US" sz="1000" dirty="0"/>
          </a:p>
        </p:txBody>
      </p:sp>
      <p:sp>
        <p:nvSpPr>
          <p:cNvPr id="28" name="Text 26"/>
          <p:cNvSpPr txBox="1"/>
          <p:nvPr/>
        </p:nvSpPr>
        <p:spPr>
          <a:xfrm>
            <a:off x="694944" y="5020056"/>
            <a:ext cx="5102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8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switchboard may not be familiar with the details of the matter. Write directly to your instructor/advisor for academic matters, and to the secretariat for administrative matters.</a:t>
            </a:r>
            <a:endParaRPr lang="en-US" sz="830" dirty="0"/>
          </a:p>
        </p:txBody>
      </p:sp>
      <p:sp>
        <p:nvSpPr>
          <p:cNvPr id="29" name="Shape 27"/>
          <p:cNvSpPr/>
          <p:nvPr/>
        </p:nvSpPr>
        <p:spPr>
          <a:xfrm>
            <a:off x="6263640" y="4599432"/>
            <a:ext cx="5394960" cy="896112"/>
          </a:xfrm>
          <a:prstGeom prst="roundRect">
            <a:avLst>
              <a:gd name="adj" fmla="val 9184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30" name="Shape 28"/>
          <p:cNvSpPr/>
          <p:nvPr/>
        </p:nvSpPr>
        <p:spPr>
          <a:xfrm>
            <a:off x="6409944" y="4736592"/>
            <a:ext cx="329184" cy="329184"/>
          </a:xfrm>
          <a:prstGeom prst="ellipse">
            <a:avLst/>
          </a:prstGeom>
          <a:solidFill>
            <a:srgbClr val="C97A1E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1" name="Text 29"/>
          <p:cNvSpPr txBox="1"/>
          <p:nvPr/>
        </p:nvSpPr>
        <p:spPr>
          <a:xfrm>
            <a:off x="6409944" y="47365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200" dirty="0"/>
          </a:p>
        </p:txBody>
      </p:sp>
      <p:sp>
        <p:nvSpPr>
          <p:cNvPr id="32" name="Text 30"/>
          <p:cNvSpPr txBox="1"/>
          <p:nvPr/>
        </p:nvSpPr>
        <p:spPr>
          <a:xfrm>
            <a:off x="6858000" y="4690872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Confusion Between Verbal Information and Written Process</a:t>
            </a:r>
            <a:endParaRPr lang="en-US" sz="1000" dirty="0"/>
          </a:p>
        </p:txBody>
      </p:sp>
      <p:sp>
        <p:nvSpPr>
          <p:cNvPr id="33" name="Text 31"/>
          <p:cNvSpPr txBox="1"/>
          <p:nvPr/>
        </p:nvSpPr>
        <p:spPr>
          <a:xfrm>
            <a:off x="6409944" y="5020056"/>
            <a:ext cx="5102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8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received by phone does not create an official record. Always submit important requests in writing via email.</a:t>
            </a:r>
            <a:endParaRPr lang="en-US" sz="830" dirty="0"/>
          </a:p>
        </p:txBody>
      </p:sp>
      <p:sp>
        <p:nvSpPr>
          <p:cNvPr id="34" name="Shape 32"/>
          <p:cNvSpPr/>
          <p:nvPr/>
        </p:nvSpPr>
        <p:spPr>
          <a:xfrm>
            <a:off x="548640" y="5605272"/>
            <a:ext cx="5394960" cy="896112"/>
          </a:xfrm>
          <a:prstGeom prst="roundRect">
            <a:avLst>
              <a:gd name="adj" fmla="val 9184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35" name="Shape 33"/>
          <p:cNvSpPr/>
          <p:nvPr/>
        </p:nvSpPr>
        <p:spPr>
          <a:xfrm>
            <a:off x="694944" y="5742432"/>
            <a:ext cx="329184" cy="329184"/>
          </a:xfrm>
          <a:prstGeom prst="ellipse">
            <a:avLst/>
          </a:prstGeom>
          <a:solidFill>
            <a:srgbClr val="C97A1E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36" name="Text 34"/>
          <p:cNvSpPr txBox="1"/>
          <p:nvPr/>
        </p:nvSpPr>
        <p:spPr>
          <a:xfrm>
            <a:off x="694944" y="57424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200" dirty="0"/>
          </a:p>
        </p:txBody>
      </p:sp>
      <p:sp>
        <p:nvSpPr>
          <p:cNvPr id="37" name="Text 35"/>
          <p:cNvSpPr txBox="1"/>
          <p:nvPr/>
        </p:nvSpPr>
        <p:spPr>
          <a:xfrm>
            <a:off x="1143000" y="5696712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Delayed Response</a:t>
            </a:r>
            <a:endParaRPr lang="en-US" sz="1000" dirty="0"/>
          </a:p>
        </p:txBody>
      </p:sp>
      <p:sp>
        <p:nvSpPr>
          <p:cNvPr id="38" name="Text 36"/>
          <p:cNvSpPr txBox="1"/>
          <p:nvPr/>
        </p:nvSpPr>
        <p:spPr>
          <a:xfrm>
            <a:off x="694944" y="6025896"/>
            <a:ext cx="5102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8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 times may be longer during busy periods; send a follow-up reminder if needed.</a:t>
            </a:r>
            <a:endParaRPr lang="en-US" sz="830" dirty="0"/>
          </a:p>
        </p:txBody>
      </p:sp>
      <p:sp>
        <p:nvSpPr>
          <p:cNvPr id="39" name="Shape 37"/>
          <p:cNvSpPr/>
          <p:nvPr/>
        </p:nvSpPr>
        <p:spPr>
          <a:xfrm>
            <a:off x="6263640" y="5605272"/>
            <a:ext cx="5394960" cy="896112"/>
          </a:xfrm>
          <a:prstGeom prst="roundRect">
            <a:avLst>
              <a:gd name="adj" fmla="val 9184"/>
            </a:avLst>
          </a:prstGeom>
          <a:solidFill>
            <a:srgbClr val="F4F6F8"/>
          </a:solidFill>
          <a:ln/>
          <a:effectLst>
            <a:outerShdw blurRad="101600" dist="25400" dir="5400000" algn="bl" rotWithShape="0">
              <a:srgbClr val="9AA5B1">
                <a:alpha val="30000"/>
              </a:srgbClr>
            </a:outerShdw>
          </a:effectLst>
        </p:spPr>
        <p:txBody>
          <a:bodyPr/>
          <a:lstStyle/>
          <a:p>
            <a:endParaRPr lang="en-TR"/>
          </a:p>
        </p:txBody>
      </p:sp>
      <p:sp>
        <p:nvSpPr>
          <p:cNvPr id="40" name="Shape 38"/>
          <p:cNvSpPr/>
          <p:nvPr/>
        </p:nvSpPr>
        <p:spPr>
          <a:xfrm>
            <a:off x="6409944" y="5742432"/>
            <a:ext cx="329184" cy="329184"/>
          </a:xfrm>
          <a:prstGeom prst="ellipse">
            <a:avLst/>
          </a:prstGeom>
          <a:solidFill>
            <a:srgbClr val="C97A1E"/>
          </a:solidFill>
          <a:ln/>
        </p:spPr>
        <p:txBody>
          <a:bodyPr/>
          <a:lstStyle/>
          <a:p>
            <a:endParaRPr lang="en-TR"/>
          </a:p>
        </p:txBody>
      </p:sp>
      <p:sp>
        <p:nvSpPr>
          <p:cNvPr id="41" name="Text 39"/>
          <p:cNvSpPr txBox="1"/>
          <p:nvPr/>
        </p:nvSpPr>
        <p:spPr>
          <a:xfrm>
            <a:off x="6409944" y="57424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200" dirty="0"/>
          </a:p>
        </p:txBody>
      </p:sp>
      <p:sp>
        <p:nvSpPr>
          <p:cNvPr id="42" name="Text 40"/>
          <p:cNvSpPr txBox="1"/>
          <p:nvPr/>
        </p:nvSpPr>
        <p:spPr>
          <a:xfrm>
            <a:off x="6858000" y="5696712"/>
            <a:ext cx="4617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Unsure Who to Contact</a:t>
            </a:r>
            <a:endParaRPr lang="en-US" sz="1000" dirty="0"/>
          </a:p>
        </p:txBody>
      </p:sp>
      <p:sp>
        <p:nvSpPr>
          <p:cNvPr id="43" name="Text 41"/>
          <p:cNvSpPr txBox="1"/>
          <p:nvPr/>
        </p:nvSpPr>
        <p:spPr>
          <a:xfrm>
            <a:off x="6409944" y="6025896"/>
            <a:ext cx="5102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830" dirty="0">
                <a:solidFill>
                  <a:srgbClr val="27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check the Announcements, FAQ, and other pages on dilokulu.medipol.edu.tr. If the answer you're looking for isn't on the website, please email the relevant person.</a:t>
            </a:r>
            <a:endParaRPr lang="en-US" sz="830" dirty="0"/>
          </a:p>
        </p:txBody>
      </p:sp>
      <p:sp>
        <p:nvSpPr>
          <p:cNvPr id="45" name="Text 43"/>
          <p:cNvSpPr txBox="1"/>
          <p:nvPr/>
        </p:nvSpPr>
        <p:spPr>
          <a:xfrm>
            <a:off x="1136873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1307</Words>
  <Application>Microsoft Macintosh PowerPoint</Application>
  <PresentationFormat>Widescreen</PresentationFormat>
  <Paragraphs>175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Derya Gungor</cp:lastModifiedBy>
  <cp:revision>7</cp:revision>
  <dcterms:created xsi:type="dcterms:W3CDTF">2026-09-11T11:07:34Z</dcterms:created>
  <dcterms:modified xsi:type="dcterms:W3CDTF">2026-09-14T08:36:09Z</dcterms:modified>
</cp:coreProperties>
</file>