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9" r:id="rId4"/>
    <p:sldId id="260" r:id="rId5"/>
    <p:sldId id="261" r:id="rId6"/>
    <p:sldId id="262" r:id="rId7"/>
    <p:sldId id="264" r:id="rId8"/>
    <p:sldId id="265" r:id="rId9"/>
    <p:sldId id="270" r:id="rId10"/>
    <p:sldId id="271" r:id="rId11"/>
    <p:sldId id="266" r:id="rId12"/>
    <p:sldId id="267" r:id="rId13"/>
    <p:sldId id="269" r:id="rId14"/>
    <p:sldId id="268" r:id="rId15"/>
    <p:sldId id="274" r:id="rId16"/>
    <p:sldId id="276" r:id="rId17"/>
  </p:sldIdLst>
  <p:sldSz cx="12192000" cy="6858000"/>
  <p:notesSz cx="6858000" cy="9144000"/>
  <p:defaultTextStyle>
    <a:defPPr>
      <a:defRPr lang="en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161"/>
    <p:restoredTop sz="94658"/>
  </p:normalViewPr>
  <p:slideViewPr>
    <p:cSldViewPr snapToGrid="0">
      <p:cViewPr varScale="1">
        <p:scale>
          <a:sx n="105" d="100"/>
          <a:sy n="105" d="100"/>
        </p:scale>
        <p:origin x="64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NOT DEĞİŞİKLİĞİ formu.docx, supplied institutional form example.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IT Sunum 25-26.pptx, slide 22.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IT Sunum 25-26.pptx, slide 23.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IT Sunum 25-26.pptx, slide 25.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IT Sunum 25-26.pptx, slide 24.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General Coordination of Foreign Languages Staff Handbook, pp. 14–16, 20, 26–29, 35.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General Coordination of Foreign Languages Staff Handbook, pp. 8, 14–16, 20, 22, 28–29.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General Coordination of Foreign Languages Staff Handbook, pp. 8, 22.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IT Sunum 25-26.pptx, slide 10.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IT Sunum 25-26.pptx, slide 11.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IT Sunum 25-26.pptx, slide 12.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IT Sunum 25-26.pptx, slide 13.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IT Sunum 25-26.pptx, slide 15.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IT Sunum 25-26.pptx, slide 16.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General Coordination of Foreign Languages Staff Handbook, pp. 8–9, 22.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-rail">
            <a:extLst>
              <a:ext uri="{FF2B5EF4-FFF2-40B4-BE49-F238E27FC236}">
                <a16:creationId xmlns:a16="http://schemas.microsoft.com/office/drawing/2014/main" id="{F30A9994-2851-41A4-BDDA-1F84AF597FBD}"/>
              </a:ext>
            </a:extLst>
          </p:cNvPr>
          <p:cNvSpPr>
            <a:spLocks noGrp="1"/>
          </p:cNvSpPr>
          <p:nvPr/>
        </p:nvSpPr>
        <p:spPr>
          <a:xfrm>
            <a:off x="7486650" y="1504950"/>
            <a:ext cx="38100" cy="3829050"/>
          </a:xfrm>
          <a:prstGeom prst="rect">
            <a:avLst/>
          </a:prstGeom>
          <a:solidFill>
            <a:srgbClr val="D8D2CE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" name="kicker">
            <a:extLst>
              <a:ext uri="{FF2B5EF4-FFF2-40B4-BE49-F238E27FC236}">
                <a16:creationId xmlns:a16="http://schemas.microsoft.com/office/drawing/2014/main" id="{116CF97F-402F-49C7-AD51-399E1B293354}"/>
              </a:ext>
            </a:extLst>
          </p:cNvPr>
          <p:cNvSpPr>
            <a:spLocks noGrp="1"/>
          </p:cNvSpPr>
          <p:nvPr/>
        </p:nvSpPr>
        <p:spPr>
          <a:xfrm>
            <a:off x="723900" y="514350"/>
            <a:ext cx="6191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200" b="1">
                <a:solidFill>
                  <a:srgbClr val="C63B12"/>
                </a:solidFill>
              </a:defRPr>
            </a:pPr>
            <a:r>
              <a:rPr sz="1200" b="1">
                <a:solidFill>
                  <a:srgbClr val="C63B12"/>
                </a:solidFill>
              </a:rPr>
              <a:t>İSTANBUL MEDİPOL ÜNİVERSİTESİ</a:t>
            </a:r>
          </a:p>
        </p:txBody>
      </p:sp>
      <p:sp>
        <p:nvSpPr>
          <p:cNvPr id="4" name="deck-title">
            <a:extLst>
              <a:ext uri="{FF2B5EF4-FFF2-40B4-BE49-F238E27FC236}">
                <a16:creationId xmlns:a16="http://schemas.microsoft.com/office/drawing/2014/main" id="{56721A8E-8E76-43B3-A704-573707C43761}"/>
              </a:ext>
            </a:extLst>
          </p:cNvPr>
          <p:cNvSpPr>
            <a:spLocks noGrp="1"/>
          </p:cNvSpPr>
          <p:nvPr/>
        </p:nvSpPr>
        <p:spPr>
          <a:xfrm>
            <a:off x="723900" y="1066800"/>
            <a:ext cx="6191250" cy="3238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3900" b="0">
                <a:solidFill>
                  <a:srgbClr val="151515"/>
                </a:solidFill>
              </a:defRPr>
            </a:pPr>
            <a:r>
              <a:rPr lang="tr-TR" sz="3900" b="0" dirty="0">
                <a:solidFill>
                  <a:srgbClr val="151515"/>
                </a:solidFill>
              </a:rPr>
              <a:t>MEBİS </a:t>
            </a:r>
            <a:r>
              <a:rPr sz="3900" b="0" dirty="0">
                <a:solidFill>
                  <a:srgbClr val="151515"/>
                </a:solidFill>
              </a:rPr>
              <a:t>VE</a:t>
            </a:r>
          </a:p>
          <a:p>
            <a:pPr algn="r">
              <a:buNone/>
              <a:defRPr sz="3900" b="0">
                <a:solidFill>
                  <a:srgbClr val="151515"/>
                </a:solidFill>
              </a:defRPr>
            </a:pPr>
            <a:r>
              <a:rPr lang="tr-TR" sz="3900">
                <a:solidFill>
                  <a:srgbClr val="151515"/>
                </a:solidFill>
              </a:rPr>
              <a:t>ÖNEMLİ</a:t>
            </a:r>
            <a:r>
              <a:rPr lang="tr-TR" sz="3900" b="0">
                <a:solidFill>
                  <a:srgbClr val="151515"/>
                </a:solidFill>
              </a:rPr>
              <a:t> HATIRLATMALAR</a:t>
            </a:r>
            <a:endParaRPr sz="3900" b="0" dirty="0">
              <a:solidFill>
                <a:srgbClr val="151515"/>
              </a:solidFill>
            </a:endParaRPr>
          </a:p>
        </p:txBody>
      </p:sp>
      <p:sp>
        <p:nvSpPr>
          <p:cNvPr id="5" name="subtitle">
            <a:extLst>
              <a:ext uri="{FF2B5EF4-FFF2-40B4-BE49-F238E27FC236}">
                <a16:creationId xmlns:a16="http://schemas.microsoft.com/office/drawing/2014/main" id="{9BE057A4-D7C1-4E52-8F38-11545597C74E}"/>
              </a:ext>
            </a:extLst>
          </p:cNvPr>
          <p:cNvSpPr>
            <a:spLocks noGrp="1"/>
          </p:cNvSpPr>
          <p:nvPr/>
        </p:nvSpPr>
        <p:spPr>
          <a:xfrm>
            <a:off x="723900" y="4819650"/>
            <a:ext cx="6191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91440" tIns="45720" rIns="91440" bIns="45720" anchor="t"/>
          <a:lstStyle/>
          <a:p>
            <a:pPr algn="r">
              <a:buNone/>
              <a:defRPr sz="1500" b="0">
                <a:solidFill>
                  <a:srgbClr val="5B5B5B"/>
                </a:solidFill>
              </a:defRPr>
            </a:pPr>
            <a:r>
              <a:rPr sz="1500" b="0" dirty="0">
                <a:solidFill>
                  <a:srgbClr val="5B5B5B"/>
                </a:solidFill>
              </a:rPr>
              <a:t>Not </a:t>
            </a:r>
            <a:r>
              <a:rPr lang="tr-TR" sz="1500" dirty="0">
                <a:solidFill>
                  <a:srgbClr val="5B5B5B"/>
                </a:solidFill>
              </a:rPr>
              <a:t>İ</a:t>
            </a:r>
            <a:r>
              <a:rPr sz="1500" b="0" dirty="0" err="1">
                <a:solidFill>
                  <a:srgbClr val="5B5B5B"/>
                </a:solidFill>
              </a:rPr>
              <a:t>şlemleri</a:t>
            </a:r>
            <a:r>
              <a:rPr sz="1500" b="0" dirty="0">
                <a:solidFill>
                  <a:srgbClr val="5B5B5B"/>
                </a:solidFill>
              </a:rPr>
              <a:t> •</a:t>
            </a:r>
            <a:r>
              <a:rPr lang="tr-TR" sz="1500" b="0" dirty="0">
                <a:solidFill>
                  <a:srgbClr val="5B5B5B"/>
                </a:solidFill>
              </a:rPr>
              <a:t> Ders Yükü </a:t>
            </a:r>
            <a:r>
              <a:rPr lang="en-TR" sz="1500" dirty="0">
                <a:solidFill>
                  <a:srgbClr val="5B5B5B"/>
                </a:solidFill>
              </a:rPr>
              <a:t>• </a:t>
            </a:r>
            <a:r>
              <a:rPr lang="tr-TR" sz="1500" b="0" dirty="0">
                <a:solidFill>
                  <a:srgbClr val="5B5B5B"/>
                </a:solidFill>
              </a:rPr>
              <a:t>Yoklama </a:t>
            </a:r>
            <a:r>
              <a:rPr lang="en-TR" sz="1500" dirty="0">
                <a:solidFill>
                  <a:srgbClr val="5B5B5B"/>
                </a:solidFill>
              </a:rPr>
              <a:t>•</a:t>
            </a:r>
            <a:r>
              <a:rPr sz="1500" b="0" dirty="0">
                <a:solidFill>
                  <a:srgbClr val="5B5B5B"/>
                </a:solidFill>
              </a:rPr>
              <a:t> </a:t>
            </a:r>
            <a:r>
              <a:rPr sz="1500" dirty="0" err="1">
                <a:solidFill>
                  <a:srgbClr val="5B5B5B"/>
                </a:solidFill>
              </a:rPr>
              <a:t>Sınav</a:t>
            </a:r>
            <a:r>
              <a:rPr sz="1500" b="0" dirty="0">
                <a:solidFill>
                  <a:srgbClr val="5B5B5B"/>
                </a:solidFill>
              </a:rPr>
              <a:t> </a:t>
            </a:r>
            <a:r>
              <a:rPr sz="1500" dirty="0" err="1">
                <a:solidFill>
                  <a:srgbClr val="5B5B5B"/>
                </a:solidFill>
              </a:rPr>
              <a:t>Uygulamaları</a:t>
            </a:r>
            <a:r>
              <a:rPr sz="1500" b="0" dirty="0">
                <a:solidFill>
                  <a:srgbClr val="5B5B5B"/>
                </a:solidFill>
              </a:rPr>
              <a:t> • </a:t>
            </a:r>
            <a:r>
              <a:rPr sz="1500" dirty="0" err="1">
                <a:solidFill>
                  <a:srgbClr val="5B5B5B"/>
                </a:solidFill>
              </a:rPr>
              <a:t>Destek</a:t>
            </a:r>
            <a:r>
              <a:rPr sz="1500" b="0" dirty="0">
                <a:solidFill>
                  <a:srgbClr val="5B5B5B"/>
                </a:solidFill>
              </a:rPr>
              <a:t> </a:t>
            </a:r>
            <a:r>
              <a:rPr sz="1500" dirty="0" err="1">
                <a:solidFill>
                  <a:srgbClr val="5B5B5B"/>
                </a:solidFill>
              </a:rPr>
              <a:t>Birimleri</a:t>
            </a:r>
            <a:endParaRPr sz="1500" b="0" dirty="0">
              <a:solidFill>
                <a:srgbClr val="5B5B5B"/>
              </a:solidFill>
            </a:endParaRPr>
          </a:p>
        </p:txBody>
      </p:sp>
      <p:sp>
        <p:nvSpPr>
          <p:cNvPr id="14" name="index-label-4">
            <a:extLst>
              <a:ext uri="{FF2B5EF4-FFF2-40B4-BE49-F238E27FC236}">
                <a16:creationId xmlns:a16="http://schemas.microsoft.com/office/drawing/2014/main" id="{A2870C84-F834-4D8C-82C7-CD39F13FCAFD}"/>
              </a:ext>
            </a:extLst>
          </p:cNvPr>
          <p:cNvSpPr>
            <a:spLocks noGrp="1"/>
          </p:cNvSpPr>
          <p:nvPr/>
        </p:nvSpPr>
        <p:spPr>
          <a:xfrm>
            <a:off x="8972550" y="6019800"/>
            <a:ext cx="1809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91440" tIns="45720" rIns="91440" bIns="45720" anchor="t"/>
          <a:lstStyle/>
          <a:p>
            <a:pPr algn="l">
              <a:buNone/>
              <a:defRPr sz="1050" b="1">
                <a:solidFill>
                  <a:srgbClr val="151515"/>
                </a:solidFill>
              </a:defRPr>
            </a:pPr>
            <a:endParaRPr sz="1050" b="1">
              <a:solidFill>
                <a:srgbClr val="151515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3218E13-A433-D6A3-055E-1229CA5B85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250" y="1319028"/>
            <a:ext cx="3663359" cy="3500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9785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rm-title">
            <a:extLst>
              <a:ext uri="{FF2B5EF4-FFF2-40B4-BE49-F238E27FC236}">
                <a16:creationId xmlns:a16="http://schemas.microsoft.com/office/drawing/2014/main" id="{F7C3D911-4B0F-4E5C-8389-7C199F12DABF}"/>
              </a:ext>
            </a:extLst>
          </p:cNvPr>
          <p:cNvSpPr>
            <a:spLocks noGrp="1"/>
          </p:cNvSpPr>
          <p:nvPr/>
        </p:nvSpPr>
        <p:spPr>
          <a:xfrm>
            <a:off x="685800" y="895350"/>
            <a:ext cx="61912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2700" b="1">
                <a:solidFill>
                  <a:srgbClr val="151515"/>
                </a:solidFill>
              </a:defRPr>
            </a:pPr>
            <a:r>
              <a:rPr sz="2700" b="1">
                <a:solidFill>
                  <a:srgbClr val="151515"/>
                </a:solidFill>
              </a:rPr>
              <a:t>Not değişikliği talep formu</a:t>
            </a:r>
          </a:p>
        </p:txBody>
      </p:sp>
      <p:sp>
        <p:nvSpPr>
          <p:cNvPr id="4" name="form-field-band">
            <a:extLst>
              <a:ext uri="{FF2B5EF4-FFF2-40B4-BE49-F238E27FC236}">
                <a16:creationId xmlns:a16="http://schemas.microsoft.com/office/drawing/2014/main" id="{4B1FF3EE-D1C7-4767-9724-899B357C68BC}"/>
              </a:ext>
            </a:extLst>
          </p:cNvPr>
          <p:cNvSpPr>
            <a:spLocks noGrp="1"/>
          </p:cNvSpPr>
          <p:nvPr/>
        </p:nvSpPr>
        <p:spPr>
          <a:xfrm>
            <a:off x="685800" y="2152650"/>
            <a:ext cx="4857750" cy="3219450"/>
          </a:xfrm>
          <a:prstGeom prst="roundRect">
            <a:avLst>
              <a:gd name="adj" fmla="val 3550"/>
            </a:avLst>
          </a:prstGeom>
          <a:solidFill>
            <a:srgbClr val="F7E7E0"/>
          </a:solidFill>
          <a:ln w="0">
            <a:solidFill>
              <a:srgbClr val="F7E7E0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" name="form-band-label">
            <a:extLst>
              <a:ext uri="{FF2B5EF4-FFF2-40B4-BE49-F238E27FC236}">
                <a16:creationId xmlns:a16="http://schemas.microsoft.com/office/drawing/2014/main" id="{3CF09F8C-8F69-4CCC-9F8A-0F2F3D3F0D6E}"/>
              </a:ext>
            </a:extLst>
          </p:cNvPr>
          <p:cNvSpPr>
            <a:spLocks noGrp="1"/>
          </p:cNvSpPr>
          <p:nvPr/>
        </p:nvSpPr>
        <p:spPr>
          <a:xfrm>
            <a:off x="990600" y="2457450"/>
            <a:ext cx="39052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050" b="1">
                <a:solidFill>
                  <a:srgbClr val="C63B12"/>
                </a:solidFill>
              </a:defRPr>
            </a:pPr>
            <a:r>
              <a:rPr sz="1050" b="1">
                <a:solidFill>
                  <a:srgbClr val="C63B12"/>
                </a:solidFill>
              </a:rPr>
              <a:t>FORMDA YER ALAN TEMEL BİLGİLER</a:t>
            </a:r>
          </a:p>
        </p:txBody>
      </p:sp>
      <p:sp>
        <p:nvSpPr>
          <p:cNvPr id="6" name="form-fields">
            <a:extLst>
              <a:ext uri="{FF2B5EF4-FFF2-40B4-BE49-F238E27FC236}">
                <a16:creationId xmlns:a16="http://schemas.microsoft.com/office/drawing/2014/main" id="{1A57F6F9-8CA7-4DFD-AA7A-8AE4C694C0A8}"/>
              </a:ext>
            </a:extLst>
          </p:cNvPr>
          <p:cNvSpPr>
            <a:spLocks noGrp="1"/>
          </p:cNvSpPr>
          <p:nvPr/>
        </p:nvSpPr>
        <p:spPr>
          <a:xfrm>
            <a:off x="990600" y="2971800"/>
            <a:ext cx="3981450" cy="2000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425" b="0">
                <a:solidFill>
                  <a:srgbClr val="151515"/>
                </a:solidFill>
              </a:defRPr>
            </a:pPr>
            <a:r>
              <a:rPr sz="1425" b="0">
                <a:solidFill>
                  <a:srgbClr val="151515"/>
                </a:solidFill>
              </a:rPr>
              <a:t>01  </a:t>
            </a:r>
            <a:r>
              <a:rPr sz="1425">
                <a:solidFill>
                  <a:srgbClr val="151515"/>
                </a:solidFill>
              </a:rPr>
              <a:t>T</a:t>
            </a:r>
            <a:r>
              <a:rPr sz="1425" b="0">
                <a:solidFill>
                  <a:srgbClr val="151515"/>
                </a:solidFill>
              </a:rPr>
              <a:t>arih ve sınav bilgisi</a:t>
            </a:r>
          </a:p>
          <a:p>
            <a:endParaRPr sz="1425" b="0">
              <a:solidFill>
                <a:srgbClr val="151515"/>
              </a:solidFill>
            </a:endParaRPr>
          </a:p>
          <a:p>
            <a:pPr algn="l">
              <a:buNone/>
              <a:defRPr sz="1425" b="0">
                <a:solidFill>
                  <a:srgbClr val="151515"/>
                </a:solidFill>
              </a:defRPr>
            </a:pPr>
            <a:r>
              <a:rPr sz="1425" b="0">
                <a:solidFill>
                  <a:srgbClr val="151515"/>
                </a:solidFill>
              </a:rPr>
              <a:t>02  Değişikliğin hata kaynaklı açıklaması</a:t>
            </a:r>
          </a:p>
          <a:p>
            <a:endParaRPr sz="1425" b="0">
              <a:solidFill>
                <a:srgbClr val="151515"/>
              </a:solidFill>
            </a:endParaRPr>
          </a:p>
          <a:p>
            <a:pPr algn="l">
              <a:buNone/>
              <a:defRPr sz="1425" b="0">
                <a:solidFill>
                  <a:srgbClr val="151515"/>
                </a:solidFill>
              </a:defRPr>
            </a:pPr>
            <a:r>
              <a:rPr sz="1425" b="0">
                <a:solidFill>
                  <a:srgbClr val="151515"/>
                </a:solidFill>
              </a:rPr>
              <a:t>03  Öğrenci no, ad-soyad ve sınav tarihi ve sınav adı</a:t>
            </a:r>
          </a:p>
          <a:p>
            <a:endParaRPr sz="1425" b="0">
              <a:solidFill>
                <a:srgbClr val="151515"/>
              </a:solidFill>
            </a:endParaRPr>
          </a:p>
          <a:p>
            <a:pPr algn="l">
              <a:buNone/>
              <a:defRPr sz="1425" b="0">
                <a:solidFill>
                  <a:srgbClr val="151515"/>
                </a:solidFill>
              </a:defRPr>
            </a:pPr>
            <a:r>
              <a:rPr sz="1425" b="0">
                <a:solidFill>
                  <a:srgbClr val="151515"/>
                </a:solidFill>
              </a:rPr>
              <a:t>04  Eski not ve yeni not</a:t>
            </a:r>
          </a:p>
          <a:p>
            <a:endParaRPr sz="1425" b="0">
              <a:solidFill>
                <a:srgbClr val="151515"/>
              </a:solidFill>
            </a:endParaRPr>
          </a:p>
          <a:p>
            <a:pPr algn="l">
              <a:buNone/>
              <a:defRPr sz="1425" b="0">
                <a:solidFill>
                  <a:srgbClr val="151515"/>
                </a:solidFill>
              </a:defRPr>
            </a:pPr>
            <a:r>
              <a:rPr sz="1425" b="0">
                <a:solidFill>
                  <a:srgbClr val="151515"/>
                </a:solidFill>
              </a:rPr>
              <a:t>05  Talep sahibi, birim danışmanı ve imza</a:t>
            </a:r>
            <a:br/>
            <a:endParaRPr sz="1425" b="0">
              <a:solidFill>
                <a:srgbClr val="151515"/>
              </a:solidFill>
            </a:endParaRPr>
          </a:p>
        </p:txBody>
      </p:sp>
      <p:pic>
        <p:nvPicPr>
          <p:cNvPr id="18" name="Picture 15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6763131" y="1066800"/>
            <a:ext cx="3771138" cy="5334000"/>
          </a:xfrm>
          <a:prstGeom prst="rect">
            <a:avLst/>
          </a:prstGeom>
        </p:spPr>
      </p:pic>
      <p:sp>
        <p:nvSpPr>
          <p:cNvPr id="8" name="form-footer">
            <a:extLst>
              <a:ext uri="{FF2B5EF4-FFF2-40B4-BE49-F238E27FC236}">
                <a16:creationId xmlns:a16="http://schemas.microsoft.com/office/drawing/2014/main" id="{BED24BF8-659C-4817-9531-8071037622B0}"/>
              </a:ext>
            </a:extLst>
          </p:cNvPr>
          <p:cNvSpPr>
            <a:spLocks noGrp="1"/>
          </p:cNvSpPr>
          <p:nvPr/>
        </p:nvSpPr>
        <p:spPr>
          <a:xfrm>
            <a:off x="685800" y="6400800"/>
            <a:ext cx="23812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900" b="1">
                <a:solidFill>
                  <a:srgbClr val="5B5B5B"/>
                </a:solidFill>
              </a:defRPr>
            </a:pPr>
            <a:r>
              <a:rPr sz="900" b="1">
                <a:solidFill>
                  <a:srgbClr val="5B5B5B"/>
                </a:solidFill>
              </a:rPr>
              <a:t>AKADEMİK SÜREÇLER</a:t>
            </a:r>
          </a:p>
        </p:txBody>
      </p:sp>
    </p:spTree>
    <p:extLst>
      <p:ext uri="{BB962C8B-B14F-4D97-AF65-F5344CB8AC3E}">
        <p14:creationId xmlns:p14="http://schemas.microsoft.com/office/powerpoint/2010/main" val="4017163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ttendance-rail">
            <a:extLst>
              <a:ext uri="{FF2B5EF4-FFF2-40B4-BE49-F238E27FC236}">
                <a16:creationId xmlns:a16="http://schemas.microsoft.com/office/drawing/2014/main" id="{ADAFF327-D62A-4F23-BA0F-AF51638FA16C}"/>
              </a:ext>
            </a:extLst>
          </p:cNvPr>
          <p:cNvSpPr>
            <a:spLocks noGrp="1"/>
          </p:cNvSpPr>
          <p:nvPr/>
        </p:nvSpPr>
        <p:spPr>
          <a:xfrm>
            <a:off x="7486650" y="1428750"/>
            <a:ext cx="38100" cy="3905250"/>
          </a:xfrm>
          <a:prstGeom prst="rect">
            <a:avLst/>
          </a:prstGeom>
          <a:solidFill>
            <a:srgbClr val="D8D2CE"/>
          </a:solidFill>
          <a:ln w="0">
            <a:solidFill>
              <a:srgbClr val="D8D2CE"/>
            </a:solidFill>
            <a:prstDash val="solid"/>
          </a:ln>
        </p:spPr>
        <p:txBody>
          <a:bodyPr/>
          <a:lstStyle/>
          <a:p>
            <a:endParaRPr lang="en-TR"/>
          </a:p>
        </p:txBody>
      </p:sp>
      <p:sp>
        <p:nvSpPr>
          <p:cNvPr id="2" name="attendance-circle">
            <a:extLst>
              <a:ext uri="{FF2B5EF4-FFF2-40B4-BE49-F238E27FC236}">
                <a16:creationId xmlns:a16="http://schemas.microsoft.com/office/drawing/2014/main" id="{FCFC7009-A071-4C50-A552-D23E2574BD29}"/>
              </a:ext>
            </a:extLst>
          </p:cNvPr>
          <p:cNvSpPr>
            <a:spLocks noGrp="1"/>
          </p:cNvSpPr>
          <p:nvPr/>
        </p:nvSpPr>
        <p:spPr>
          <a:xfrm>
            <a:off x="8172450" y="1733550"/>
            <a:ext cx="2952750" cy="2952750"/>
          </a:xfrm>
          <a:prstGeom prst="ellipse">
            <a:avLst/>
          </a:prstGeom>
          <a:solidFill>
            <a:srgbClr val="C63B12"/>
          </a:solidFill>
          <a:ln w="0">
            <a:solidFill>
              <a:srgbClr val="C63B12"/>
            </a:solidFill>
            <a:prstDash val="solid"/>
          </a:ln>
        </p:spPr>
        <p:txBody>
          <a:bodyPr/>
          <a:lstStyle/>
          <a:p>
            <a:endParaRPr lang="en-TR"/>
          </a:p>
        </p:txBody>
      </p:sp>
      <p:sp>
        <p:nvSpPr>
          <p:cNvPr id="4" name="attendance-title">
            <a:extLst>
              <a:ext uri="{FF2B5EF4-FFF2-40B4-BE49-F238E27FC236}">
                <a16:creationId xmlns:a16="http://schemas.microsoft.com/office/drawing/2014/main" id="{BD1BB2E4-2A35-483F-9876-4D05CF1ED40B}"/>
              </a:ext>
            </a:extLst>
          </p:cNvPr>
          <p:cNvSpPr>
            <a:spLocks noGrp="1"/>
          </p:cNvSpPr>
          <p:nvPr/>
        </p:nvSpPr>
        <p:spPr>
          <a:xfrm>
            <a:off x="876300" y="2000250"/>
            <a:ext cx="6000750" cy="1333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3900" b="0">
                <a:solidFill>
                  <a:srgbClr val="151515"/>
                </a:solidFill>
              </a:defRPr>
            </a:pPr>
            <a:r>
              <a:rPr lang="tr-TR" sz="3900" dirty="0">
                <a:solidFill>
                  <a:srgbClr val="151515"/>
                </a:solidFill>
              </a:rPr>
              <a:t>YOKLAMA</a:t>
            </a:r>
            <a:endParaRPr sz="3900" b="0" dirty="0">
              <a:solidFill>
                <a:srgbClr val="151515"/>
              </a:solidFill>
            </a:endParaRPr>
          </a:p>
        </p:txBody>
      </p:sp>
      <p:sp>
        <p:nvSpPr>
          <p:cNvPr id="5" name="attendance-subtitle">
            <a:extLst>
              <a:ext uri="{FF2B5EF4-FFF2-40B4-BE49-F238E27FC236}">
                <a16:creationId xmlns:a16="http://schemas.microsoft.com/office/drawing/2014/main" id="{E239D2A6-7B4D-4F3E-ACB6-E2469F3113E4}"/>
              </a:ext>
            </a:extLst>
          </p:cNvPr>
          <p:cNvSpPr>
            <a:spLocks noGrp="1"/>
          </p:cNvSpPr>
          <p:nvPr/>
        </p:nvSpPr>
        <p:spPr>
          <a:xfrm>
            <a:off x="1352550" y="4000500"/>
            <a:ext cx="5524500" cy="781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575" b="0">
                <a:solidFill>
                  <a:srgbClr val="5B5B5B"/>
                </a:solidFill>
              </a:defRPr>
            </a:pPr>
            <a:r>
              <a:rPr sz="1575" b="0" dirty="0">
                <a:solidFill>
                  <a:srgbClr val="5B5B5B"/>
                </a:solidFill>
              </a:rPr>
              <a:t>Yüz </a:t>
            </a:r>
            <a:r>
              <a:rPr sz="1575" b="0" dirty="0" err="1">
                <a:solidFill>
                  <a:srgbClr val="5B5B5B"/>
                </a:solidFill>
              </a:rPr>
              <a:t>yüze</a:t>
            </a:r>
            <a:r>
              <a:rPr sz="1575" b="0" dirty="0">
                <a:solidFill>
                  <a:srgbClr val="5B5B5B"/>
                </a:solidFill>
              </a:rPr>
              <a:t> </a:t>
            </a:r>
            <a:r>
              <a:rPr sz="1575" b="0" dirty="0" err="1">
                <a:solidFill>
                  <a:srgbClr val="5B5B5B"/>
                </a:solidFill>
              </a:rPr>
              <a:t>ve</a:t>
            </a:r>
            <a:r>
              <a:rPr sz="1575" b="0" dirty="0">
                <a:solidFill>
                  <a:srgbClr val="5B5B5B"/>
                </a:solidFill>
              </a:rPr>
              <a:t> </a:t>
            </a:r>
            <a:r>
              <a:rPr sz="1575" b="0" dirty="0" err="1">
                <a:solidFill>
                  <a:srgbClr val="5B5B5B"/>
                </a:solidFill>
              </a:rPr>
              <a:t>çevrim</a:t>
            </a:r>
            <a:r>
              <a:rPr sz="1575" b="0" dirty="0">
                <a:solidFill>
                  <a:srgbClr val="5B5B5B"/>
                </a:solidFill>
              </a:rPr>
              <a:t> </a:t>
            </a:r>
            <a:r>
              <a:rPr sz="1575" b="0" dirty="0" err="1">
                <a:solidFill>
                  <a:srgbClr val="5B5B5B"/>
                </a:solidFill>
              </a:rPr>
              <a:t>içi</a:t>
            </a:r>
            <a:r>
              <a:rPr sz="1575" b="0" dirty="0">
                <a:solidFill>
                  <a:srgbClr val="5B5B5B"/>
                </a:solidFill>
              </a:rPr>
              <a:t> </a:t>
            </a:r>
            <a:r>
              <a:rPr sz="1575" b="0" dirty="0" err="1">
                <a:solidFill>
                  <a:srgbClr val="5B5B5B"/>
                </a:solidFill>
              </a:rPr>
              <a:t>derslerde</a:t>
            </a:r>
            <a:r>
              <a:rPr sz="1575" b="0" dirty="0">
                <a:solidFill>
                  <a:srgbClr val="5B5B5B"/>
                </a:solidFill>
              </a:rPr>
              <a:t> </a:t>
            </a:r>
            <a:r>
              <a:rPr lang="tr-TR" sz="1575" dirty="0">
                <a:solidFill>
                  <a:srgbClr val="5B5B5B"/>
                </a:solidFill>
              </a:rPr>
              <a:t>yoklama</a:t>
            </a:r>
            <a:r>
              <a:rPr sz="1575" b="0" dirty="0">
                <a:solidFill>
                  <a:srgbClr val="5B5B5B"/>
                </a:solidFill>
              </a:rPr>
              <a:t> </a:t>
            </a:r>
            <a:r>
              <a:rPr sz="1575" b="0" dirty="0" err="1">
                <a:solidFill>
                  <a:srgbClr val="5B5B5B"/>
                </a:solidFill>
              </a:rPr>
              <a:t>kayıtlarının</a:t>
            </a:r>
            <a:r>
              <a:rPr sz="1575" b="0" dirty="0">
                <a:solidFill>
                  <a:srgbClr val="5B5B5B"/>
                </a:solidFill>
              </a:rPr>
              <a:t> </a:t>
            </a:r>
            <a:r>
              <a:rPr sz="1575" b="0" dirty="0" err="1">
                <a:solidFill>
                  <a:srgbClr val="5B5B5B"/>
                </a:solidFill>
              </a:rPr>
              <a:t>tutulması</a:t>
            </a:r>
            <a:endParaRPr sz="1575" b="0" dirty="0">
              <a:solidFill>
                <a:srgbClr val="5B5B5B"/>
              </a:solidFill>
            </a:endParaRPr>
          </a:p>
        </p:txBody>
      </p:sp>
      <p:sp>
        <p:nvSpPr>
          <p:cNvPr id="6" name="attendance-num">
            <a:extLst>
              <a:ext uri="{FF2B5EF4-FFF2-40B4-BE49-F238E27FC236}">
                <a16:creationId xmlns:a16="http://schemas.microsoft.com/office/drawing/2014/main" id="{030A57C8-67DE-4F4A-8E35-D411E1A080DF}"/>
              </a:ext>
            </a:extLst>
          </p:cNvPr>
          <p:cNvSpPr>
            <a:spLocks noGrp="1"/>
          </p:cNvSpPr>
          <p:nvPr/>
        </p:nvSpPr>
        <p:spPr>
          <a:xfrm>
            <a:off x="8763000" y="2609850"/>
            <a:ext cx="180975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5700" b="1">
                <a:solidFill>
                  <a:srgbClr val="FFFFFF"/>
                </a:solidFill>
              </a:defRPr>
            </a:pPr>
            <a:r>
              <a:rPr lang="tr-TR" sz="5700" b="1" dirty="0">
                <a:solidFill>
                  <a:srgbClr val="FFFFFF"/>
                </a:solidFill>
              </a:rPr>
              <a:t>4</a:t>
            </a:r>
            <a:endParaRPr sz="57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78351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ttendance-title-01">
            <a:extLst>
              <a:ext uri="{FF2B5EF4-FFF2-40B4-BE49-F238E27FC236}">
                <a16:creationId xmlns:a16="http://schemas.microsoft.com/office/drawing/2014/main" id="{E87909F8-E95A-447C-8735-94FDBB8F87ED}"/>
              </a:ext>
            </a:extLst>
          </p:cNvPr>
          <p:cNvSpPr>
            <a:spLocks noGrp="1"/>
          </p:cNvSpPr>
          <p:nvPr/>
        </p:nvSpPr>
        <p:spPr>
          <a:xfrm>
            <a:off x="685800" y="685800"/>
            <a:ext cx="104775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400" b="1">
                <a:solidFill>
                  <a:srgbClr val="151515"/>
                </a:solidFill>
              </a:defRPr>
            </a:pPr>
            <a:endParaRPr sz="2400" b="1" dirty="0">
              <a:solidFill>
                <a:srgbClr val="151515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693333" y="1219200"/>
            <a:ext cx="8805333" cy="4953000"/>
          </a:xfrm>
          <a:prstGeom prst="rect">
            <a:avLst/>
          </a:prstGeom>
        </p:spPr>
      </p:pic>
      <p:sp>
        <p:nvSpPr>
          <p:cNvPr id="4" name="attendance-footer-01">
            <a:extLst>
              <a:ext uri="{FF2B5EF4-FFF2-40B4-BE49-F238E27FC236}">
                <a16:creationId xmlns:a16="http://schemas.microsoft.com/office/drawing/2014/main" id="{E77142A2-FEC1-45E0-98B7-9FFDD3FFD933}"/>
              </a:ext>
            </a:extLst>
          </p:cNvPr>
          <p:cNvSpPr>
            <a:spLocks noGrp="1"/>
          </p:cNvSpPr>
          <p:nvPr/>
        </p:nvSpPr>
        <p:spPr>
          <a:xfrm>
            <a:off x="685800" y="6438900"/>
            <a:ext cx="23812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1">
                <a:solidFill>
                  <a:srgbClr val="5B5B5B"/>
                </a:solidFill>
              </a:defRPr>
            </a:pPr>
            <a:r>
              <a:rPr sz="900" b="1">
                <a:solidFill>
                  <a:srgbClr val="5B5B5B"/>
                </a:solidFill>
              </a:rPr>
              <a:t>AKADEMİK SÜREÇLER</a:t>
            </a:r>
          </a:p>
        </p:txBody>
      </p:sp>
    </p:spTree>
    <p:extLst>
      <p:ext uri="{BB962C8B-B14F-4D97-AF65-F5344CB8AC3E}">
        <p14:creationId xmlns:p14="http://schemas.microsoft.com/office/powerpoint/2010/main" val="21189517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ttendance-title-03">
            <a:extLst>
              <a:ext uri="{FF2B5EF4-FFF2-40B4-BE49-F238E27FC236}">
                <a16:creationId xmlns:a16="http://schemas.microsoft.com/office/drawing/2014/main" id="{90C43A1D-BB5F-4699-82EA-327605A4288E}"/>
              </a:ext>
            </a:extLst>
          </p:cNvPr>
          <p:cNvSpPr>
            <a:spLocks noGrp="1"/>
          </p:cNvSpPr>
          <p:nvPr/>
        </p:nvSpPr>
        <p:spPr>
          <a:xfrm>
            <a:off x="685800" y="685800"/>
            <a:ext cx="104775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400" b="1">
                <a:solidFill>
                  <a:srgbClr val="151515"/>
                </a:solidFill>
              </a:defRPr>
            </a:pPr>
            <a:endParaRPr sz="2400" b="1" dirty="0">
              <a:solidFill>
                <a:srgbClr val="151515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332089" y="1016000"/>
            <a:ext cx="9166577" cy="5156200"/>
          </a:xfrm>
          <a:prstGeom prst="rect">
            <a:avLst/>
          </a:prstGeom>
        </p:spPr>
      </p:pic>
      <p:sp>
        <p:nvSpPr>
          <p:cNvPr id="4" name="attendance-footer-03">
            <a:extLst>
              <a:ext uri="{FF2B5EF4-FFF2-40B4-BE49-F238E27FC236}">
                <a16:creationId xmlns:a16="http://schemas.microsoft.com/office/drawing/2014/main" id="{7C38B874-30BA-404D-9A8C-80733AB05223}"/>
              </a:ext>
            </a:extLst>
          </p:cNvPr>
          <p:cNvSpPr>
            <a:spLocks noGrp="1"/>
          </p:cNvSpPr>
          <p:nvPr/>
        </p:nvSpPr>
        <p:spPr>
          <a:xfrm>
            <a:off x="685800" y="6438900"/>
            <a:ext cx="23812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1">
                <a:solidFill>
                  <a:srgbClr val="5B5B5B"/>
                </a:solidFill>
              </a:defRPr>
            </a:pPr>
            <a:r>
              <a:rPr sz="900" b="1">
                <a:solidFill>
                  <a:srgbClr val="5B5B5B"/>
                </a:solidFill>
              </a:rPr>
              <a:t>AKADEMİK SÜREÇLER</a:t>
            </a:r>
          </a:p>
        </p:txBody>
      </p:sp>
    </p:spTree>
    <p:extLst>
      <p:ext uri="{BB962C8B-B14F-4D97-AF65-F5344CB8AC3E}">
        <p14:creationId xmlns:p14="http://schemas.microsoft.com/office/powerpoint/2010/main" val="19221125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ttendance-title-02">
            <a:extLst>
              <a:ext uri="{FF2B5EF4-FFF2-40B4-BE49-F238E27FC236}">
                <a16:creationId xmlns:a16="http://schemas.microsoft.com/office/drawing/2014/main" id="{E1950EDB-EA3B-46A5-9960-A9245E73D938}"/>
              </a:ext>
            </a:extLst>
          </p:cNvPr>
          <p:cNvSpPr>
            <a:spLocks noGrp="1"/>
          </p:cNvSpPr>
          <p:nvPr/>
        </p:nvSpPr>
        <p:spPr>
          <a:xfrm>
            <a:off x="685800" y="685800"/>
            <a:ext cx="104775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400" b="1">
                <a:solidFill>
                  <a:srgbClr val="151515"/>
                </a:solidFill>
              </a:defRPr>
            </a:pPr>
            <a:r>
              <a:rPr sz="1600" b="1" dirty="0">
                <a:solidFill>
                  <a:srgbClr val="151515"/>
                </a:solidFill>
              </a:rPr>
              <a:t>OneDrive</a:t>
            </a:r>
            <a:r>
              <a:rPr lang="tr-TR" sz="1600" b="1" dirty="0">
                <a:solidFill>
                  <a:srgbClr val="151515"/>
                </a:solidFill>
              </a:rPr>
              <a:t> yoklamaları üzerinde değişiklik yapılmamalı, sadece ilgili alanlar doldurulmalıdır. </a:t>
            </a:r>
            <a:endParaRPr sz="1600" b="1" dirty="0">
              <a:solidFill>
                <a:srgbClr val="151515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693333" y="1219200"/>
            <a:ext cx="8805333" cy="4953000"/>
          </a:xfrm>
          <a:prstGeom prst="rect">
            <a:avLst/>
          </a:prstGeom>
        </p:spPr>
      </p:pic>
      <p:sp>
        <p:nvSpPr>
          <p:cNvPr id="4" name="attendance-footer-02">
            <a:extLst>
              <a:ext uri="{FF2B5EF4-FFF2-40B4-BE49-F238E27FC236}">
                <a16:creationId xmlns:a16="http://schemas.microsoft.com/office/drawing/2014/main" id="{124A836F-9984-4681-ADD0-F05097BFCE68}"/>
              </a:ext>
            </a:extLst>
          </p:cNvPr>
          <p:cNvSpPr>
            <a:spLocks noGrp="1"/>
          </p:cNvSpPr>
          <p:nvPr/>
        </p:nvSpPr>
        <p:spPr>
          <a:xfrm>
            <a:off x="685800" y="6438900"/>
            <a:ext cx="23812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1">
                <a:solidFill>
                  <a:srgbClr val="5B5B5B"/>
                </a:solidFill>
              </a:defRPr>
            </a:pPr>
            <a:r>
              <a:rPr sz="900" b="1">
                <a:solidFill>
                  <a:srgbClr val="5B5B5B"/>
                </a:solidFill>
              </a:rPr>
              <a:t>AKADEMİK SÜREÇLER</a:t>
            </a:r>
          </a:p>
        </p:txBody>
      </p:sp>
    </p:spTree>
    <p:extLst>
      <p:ext uri="{BB962C8B-B14F-4D97-AF65-F5344CB8AC3E}">
        <p14:creationId xmlns:p14="http://schemas.microsoft.com/office/powerpoint/2010/main" val="888620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xam-title">
            <a:extLst>
              <a:ext uri="{FF2B5EF4-FFF2-40B4-BE49-F238E27FC236}">
                <a16:creationId xmlns:a16="http://schemas.microsoft.com/office/drawing/2014/main" id="{09368656-2B65-4674-BAB3-DAFD5D2CD9EE}"/>
              </a:ext>
            </a:extLst>
          </p:cNvPr>
          <p:cNvSpPr>
            <a:spLocks noGrp="1"/>
          </p:cNvSpPr>
          <p:nvPr/>
        </p:nvSpPr>
        <p:spPr>
          <a:xfrm>
            <a:off x="685800" y="895350"/>
            <a:ext cx="100965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91440" tIns="45720" rIns="91440" bIns="45720" anchor="t"/>
          <a:lstStyle/>
          <a:p>
            <a:pPr>
              <a:buNone/>
              <a:defRPr sz="2700" b="1">
                <a:solidFill>
                  <a:srgbClr val="151515"/>
                </a:solidFill>
              </a:defRPr>
            </a:pPr>
            <a:r>
              <a:rPr sz="2700" b="1">
                <a:solidFill>
                  <a:srgbClr val="151515"/>
                </a:solidFill>
              </a:rPr>
              <a:t>Sınav öncesi ve sonrası kontroller</a:t>
            </a:r>
          </a:p>
        </p:txBody>
      </p:sp>
      <p:sp>
        <p:nvSpPr>
          <p:cNvPr id="3" name="exam-divider">
            <a:extLst>
              <a:ext uri="{FF2B5EF4-FFF2-40B4-BE49-F238E27FC236}">
                <a16:creationId xmlns:a16="http://schemas.microsoft.com/office/drawing/2014/main" id="{6CBF93DA-D26F-4B3A-91DA-EC9D1E74E7C0}"/>
              </a:ext>
            </a:extLst>
          </p:cNvPr>
          <p:cNvSpPr>
            <a:spLocks noGrp="1"/>
          </p:cNvSpPr>
          <p:nvPr/>
        </p:nvSpPr>
        <p:spPr>
          <a:xfrm>
            <a:off x="6096000" y="2019300"/>
            <a:ext cx="19050" cy="3600450"/>
          </a:xfrm>
          <a:prstGeom prst="rect">
            <a:avLst/>
          </a:prstGeom>
          <a:solidFill>
            <a:srgbClr val="D8D2CE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exam-left-title">
            <a:extLst>
              <a:ext uri="{FF2B5EF4-FFF2-40B4-BE49-F238E27FC236}">
                <a16:creationId xmlns:a16="http://schemas.microsoft.com/office/drawing/2014/main" id="{5E9BC818-9D15-4296-A6FA-F4E9A3A017D0}"/>
              </a:ext>
            </a:extLst>
          </p:cNvPr>
          <p:cNvSpPr>
            <a:spLocks noGrp="1"/>
          </p:cNvSpPr>
          <p:nvPr/>
        </p:nvSpPr>
        <p:spPr>
          <a:xfrm>
            <a:off x="723900" y="2095500"/>
            <a:ext cx="4572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800" b="1">
                <a:solidFill>
                  <a:srgbClr val="C63B12"/>
                </a:solidFill>
              </a:defRPr>
            </a:pPr>
            <a:r>
              <a:rPr sz="1800" b="1">
                <a:solidFill>
                  <a:srgbClr val="C63B12"/>
                </a:solidFill>
              </a:rPr>
              <a:t>Teknik ve sınıf kontrolü</a:t>
            </a:r>
          </a:p>
        </p:txBody>
      </p:sp>
      <p:sp>
        <p:nvSpPr>
          <p:cNvPr id="5" name="exam-right-title">
            <a:extLst>
              <a:ext uri="{FF2B5EF4-FFF2-40B4-BE49-F238E27FC236}">
                <a16:creationId xmlns:a16="http://schemas.microsoft.com/office/drawing/2014/main" id="{AEDF42DF-DE45-43C9-A4E7-222DD92248FF}"/>
              </a:ext>
            </a:extLst>
          </p:cNvPr>
          <p:cNvSpPr>
            <a:spLocks noGrp="1"/>
          </p:cNvSpPr>
          <p:nvPr/>
        </p:nvSpPr>
        <p:spPr>
          <a:xfrm>
            <a:off x="6515100" y="2095500"/>
            <a:ext cx="4572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800" b="1">
                <a:solidFill>
                  <a:srgbClr val="C63B12"/>
                </a:solidFill>
              </a:defRPr>
            </a:pPr>
            <a:r>
              <a:rPr sz="1800" b="1" dirty="0">
                <a:solidFill>
                  <a:srgbClr val="C63B12"/>
                </a:solidFill>
              </a:rPr>
              <a:t>Paket</a:t>
            </a:r>
            <a:r>
              <a:rPr lang="tr-TR" b="1" dirty="0">
                <a:solidFill>
                  <a:srgbClr val="C63B12"/>
                </a:solidFill>
              </a:rPr>
              <a:t> ve </a:t>
            </a:r>
            <a:r>
              <a:rPr sz="1800" b="1" dirty="0" err="1">
                <a:solidFill>
                  <a:srgbClr val="C63B12"/>
                </a:solidFill>
              </a:rPr>
              <a:t>teslim</a:t>
            </a:r>
            <a:r>
              <a:rPr sz="1800" b="1" dirty="0">
                <a:solidFill>
                  <a:srgbClr val="C63B12"/>
                </a:solidFill>
              </a:rPr>
              <a:t> </a:t>
            </a:r>
            <a:r>
              <a:rPr sz="1800" b="1" dirty="0" err="1">
                <a:solidFill>
                  <a:srgbClr val="C63B12"/>
                </a:solidFill>
              </a:rPr>
              <a:t>kontrolü</a:t>
            </a:r>
            <a:endParaRPr sz="1800" b="1" dirty="0">
              <a:solidFill>
                <a:srgbClr val="C63B12"/>
              </a:solidFill>
            </a:endParaRPr>
          </a:p>
        </p:txBody>
      </p:sp>
      <p:sp>
        <p:nvSpPr>
          <p:cNvPr id="6" name="el-n-0">
            <a:extLst>
              <a:ext uri="{FF2B5EF4-FFF2-40B4-BE49-F238E27FC236}">
                <a16:creationId xmlns:a16="http://schemas.microsoft.com/office/drawing/2014/main" id="{2B5E058D-0F26-4EF8-9236-22F7F439E96E}"/>
              </a:ext>
            </a:extLst>
          </p:cNvPr>
          <p:cNvSpPr>
            <a:spLocks noGrp="1"/>
          </p:cNvSpPr>
          <p:nvPr/>
        </p:nvSpPr>
        <p:spPr>
          <a:xfrm>
            <a:off x="762000" y="2724150"/>
            <a:ext cx="381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125" b="1">
                <a:solidFill>
                  <a:srgbClr val="C63B12"/>
                </a:solidFill>
              </a:defRPr>
            </a:pPr>
            <a:r>
              <a:rPr sz="1125" b="1">
                <a:solidFill>
                  <a:srgbClr val="C63B12"/>
                </a:solidFill>
              </a:rPr>
              <a:t>01</a:t>
            </a:r>
          </a:p>
        </p:txBody>
      </p:sp>
      <p:sp>
        <p:nvSpPr>
          <p:cNvPr id="7" name="el-t-0">
            <a:extLst>
              <a:ext uri="{FF2B5EF4-FFF2-40B4-BE49-F238E27FC236}">
                <a16:creationId xmlns:a16="http://schemas.microsoft.com/office/drawing/2014/main" id="{E9592AA4-3DC4-4E34-B50A-1F4BFC1CECF1}"/>
              </a:ext>
            </a:extLst>
          </p:cNvPr>
          <p:cNvSpPr>
            <a:spLocks noGrp="1"/>
          </p:cNvSpPr>
          <p:nvPr/>
        </p:nvSpPr>
        <p:spPr>
          <a:xfrm>
            <a:off x="1314450" y="2686050"/>
            <a:ext cx="41719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350" b="0">
                <a:solidFill>
                  <a:srgbClr val="151515"/>
                </a:solidFill>
              </a:defRPr>
            </a:pPr>
            <a:r>
              <a:rPr sz="1350" b="0">
                <a:solidFill>
                  <a:srgbClr val="151515"/>
                </a:solidFill>
              </a:rPr>
              <a:t>Bilgisayar ve ses sistemlerini sınavdan önce kontrol edin.</a:t>
            </a:r>
          </a:p>
        </p:txBody>
      </p:sp>
      <p:sp>
        <p:nvSpPr>
          <p:cNvPr id="8" name="el-n-1">
            <a:extLst>
              <a:ext uri="{FF2B5EF4-FFF2-40B4-BE49-F238E27FC236}">
                <a16:creationId xmlns:a16="http://schemas.microsoft.com/office/drawing/2014/main" id="{4BDC04F5-6795-477D-AEED-A5B12E429499}"/>
              </a:ext>
            </a:extLst>
          </p:cNvPr>
          <p:cNvSpPr>
            <a:spLocks noGrp="1"/>
          </p:cNvSpPr>
          <p:nvPr/>
        </p:nvSpPr>
        <p:spPr>
          <a:xfrm>
            <a:off x="762000" y="3371850"/>
            <a:ext cx="381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125" b="1">
                <a:solidFill>
                  <a:srgbClr val="C63B12"/>
                </a:solidFill>
              </a:defRPr>
            </a:pPr>
            <a:r>
              <a:rPr sz="1125" b="1">
                <a:solidFill>
                  <a:srgbClr val="C63B12"/>
                </a:solidFill>
              </a:rPr>
              <a:t>02</a:t>
            </a:r>
          </a:p>
        </p:txBody>
      </p:sp>
      <p:sp>
        <p:nvSpPr>
          <p:cNvPr id="9" name="el-t-1">
            <a:extLst>
              <a:ext uri="{FF2B5EF4-FFF2-40B4-BE49-F238E27FC236}">
                <a16:creationId xmlns:a16="http://schemas.microsoft.com/office/drawing/2014/main" id="{FC7478EF-5065-44AF-BB82-7F3A5CB249AC}"/>
              </a:ext>
            </a:extLst>
          </p:cNvPr>
          <p:cNvSpPr>
            <a:spLocks noGrp="1"/>
          </p:cNvSpPr>
          <p:nvPr/>
        </p:nvSpPr>
        <p:spPr>
          <a:xfrm>
            <a:off x="1314450" y="3333750"/>
            <a:ext cx="41719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>
              <a:defRPr sz="1350" b="0">
                <a:solidFill>
                  <a:srgbClr val="151515"/>
                </a:solidFill>
              </a:defRPr>
            </a:pPr>
            <a:r>
              <a:rPr lang="en-US" sz="1350" dirty="0">
                <a:solidFill>
                  <a:srgbClr val="151515"/>
                </a:solidFill>
              </a:rPr>
              <a:t>Teknik </a:t>
            </a:r>
            <a:r>
              <a:rPr lang="en-US" sz="1350" dirty="0" err="1">
                <a:solidFill>
                  <a:srgbClr val="151515"/>
                </a:solidFill>
              </a:rPr>
              <a:t>sorunu</a:t>
            </a:r>
            <a:r>
              <a:rPr lang="en-US" sz="1350" dirty="0">
                <a:solidFill>
                  <a:srgbClr val="151515"/>
                </a:solidFill>
              </a:rPr>
              <a:t> kat </a:t>
            </a:r>
            <a:r>
              <a:rPr lang="en-US" sz="1350" dirty="0" err="1">
                <a:solidFill>
                  <a:srgbClr val="151515"/>
                </a:solidFill>
              </a:rPr>
              <a:t>sorumlusu</a:t>
            </a:r>
            <a:r>
              <a:rPr lang="en-US" sz="1350" dirty="0">
                <a:solidFill>
                  <a:srgbClr val="151515"/>
                </a:solidFill>
              </a:rPr>
              <a:t> </a:t>
            </a:r>
            <a:r>
              <a:rPr lang="en-US" sz="1350" dirty="0" err="1">
                <a:solidFill>
                  <a:srgbClr val="151515"/>
                </a:solidFill>
              </a:rPr>
              <a:t>üzerinden</a:t>
            </a:r>
            <a:r>
              <a:rPr lang="en-US" sz="1350" dirty="0">
                <a:solidFill>
                  <a:srgbClr val="151515"/>
                </a:solidFill>
              </a:rPr>
              <a:t> </a:t>
            </a:r>
            <a:r>
              <a:rPr lang="en-US" sz="1350" dirty="0" err="1">
                <a:solidFill>
                  <a:srgbClr val="151515"/>
                </a:solidFill>
              </a:rPr>
              <a:t>RP&amp;R’ye</a:t>
            </a:r>
            <a:r>
              <a:rPr lang="en-US" sz="1350" dirty="0">
                <a:solidFill>
                  <a:srgbClr val="151515"/>
                </a:solidFill>
              </a:rPr>
              <a:t> </a:t>
            </a:r>
            <a:r>
              <a:rPr lang="en-US" sz="1350" dirty="0" err="1">
                <a:solidFill>
                  <a:srgbClr val="151515"/>
                </a:solidFill>
              </a:rPr>
              <a:t>bildirin</a:t>
            </a:r>
            <a:r>
              <a:rPr lang="en-US" sz="1350" dirty="0">
                <a:solidFill>
                  <a:srgbClr val="151515"/>
                </a:solidFill>
              </a:rPr>
              <a:t>.</a:t>
            </a:r>
          </a:p>
        </p:txBody>
      </p:sp>
      <p:sp>
        <p:nvSpPr>
          <p:cNvPr id="10" name="el-n-2">
            <a:extLst>
              <a:ext uri="{FF2B5EF4-FFF2-40B4-BE49-F238E27FC236}">
                <a16:creationId xmlns:a16="http://schemas.microsoft.com/office/drawing/2014/main" id="{38BBEC06-EC6D-4E5A-9A49-CC25B5C2C7C3}"/>
              </a:ext>
            </a:extLst>
          </p:cNvPr>
          <p:cNvSpPr>
            <a:spLocks noGrp="1"/>
          </p:cNvSpPr>
          <p:nvPr/>
        </p:nvSpPr>
        <p:spPr>
          <a:xfrm>
            <a:off x="762000" y="4019550"/>
            <a:ext cx="381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125" b="1">
                <a:solidFill>
                  <a:srgbClr val="C63B12"/>
                </a:solidFill>
              </a:defRPr>
            </a:pPr>
            <a:r>
              <a:rPr sz="1125" b="1">
                <a:solidFill>
                  <a:srgbClr val="C63B12"/>
                </a:solidFill>
              </a:rPr>
              <a:t>03</a:t>
            </a:r>
          </a:p>
        </p:txBody>
      </p:sp>
      <p:sp>
        <p:nvSpPr>
          <p:cNvPr id="11" name="el-t-2">
            <a:extLst>
              <a:ext uri="{FF2B5EF4-FFF2-40B4-BE49-F238E27FC236}">
                <a16:creationId xmlns:a16="http://schemas.microsoft.com/office/drawing/2014/main" id="{C307AA69-A58D-4A6D-A25F-A83C2F82AFFA}"/>
              </a:ext>
            </a:extLst>
          </p:cNvPr>
          <p:cNvSpPr>
            <a:spLocks noGrp="1"/>
          </p:cNvSpPr>
          <p:nvPr/>
        </p:nvSpPr>
        <p:spPr>
          <a:xfrm>
            <a:off x="1314450" y="3981450"/>
            <a:ext cx="41719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>
              <a:defRPr sz="1350" b="0">
                <a:solidFill>
                  <a:srgbClr val="151515"/>
                </a:solidFill>
              </a:defRPr>
            </a:pPr>
            <a:r>
              <a:rPr lang="en-US" sz="1350" dirty="0">
                <a:solidFill>
                  <a:srgbClr val="151515"/>
                </a:solidFill>
              </a:rPr>
              <a:t>Kâğıtlarda </a:t>
            </a:r>
            <a:r>
              <a:rPr lang="en-US" sz="1350" dirty="0" err="1">
                <a:solidFill>
                  <a:srgbClr val="151515"/>
                </a:solidFill>
              </a:rPr>
              <a:t>eksik</a:t>
            </a:r>
            <a:r>
              <a:rPr lang="en-US" sz="1350" dirty="0">
                <a:solidFill>
                  <a:srgbClr val="151515"/>
                </a:solidFill>
              </a:rPr>
              <a:t> </a:t>
            </a:r>
            <a:r>
              <a:rPr lang="en-US" sz="1350" dirty="0" err="1">
                <a:solidFill>
                  <a:srgbClr val="151515"/>
                </a:solidFill>
              </a:rPr>
              <a:t>sayfa</a:t>
            </a:r>
            <a:r>
              <a:rPr lang="en-US" sz="1350" dirty="0">
                <a:solidFill>
                  <a:srgbClr val="151515"/>
                </a:solidFill>
              </a:rPr>
              <a:t> </a:t>
            </a:r>
            <a:r>
              <a:rPr lang="en-US" sz="1350" dirty="0" err="1">
                <a:solidFill>
                  <a:srgbClr val="151515"/>
                </a:solidFill>
              </a:rPr>
              <a:t>veya</a:t>
            </a:r>
            <a:r>
              <a:rPr lang="en-US" sz="1350" dirty="0">
                <a:solidFill>
                  <a:srgbClr val="151515"/>
                </a:solidFill>
              </a:rPr>
              <a:t> </a:t>
            </a:r>
            <a:r>
              <a:rPr lang="en-US" sz="1350" dirty="0" err="1">
                <a:solidFill>
                  <a:srgbClr val="151515"/>
                </a:solidFill>
              </a:rPr>
              <a:t>bilgi</a:t>
            </a:r>
            <a:r>
              <a:rPr lang="en-US" sz="1350" dirty="0">
                <a:solidFill>
                  <a:srgbClr val="151515"/>
                </a:solidFill>
              </a:rPr>
              <a:t> </a:t>
            </a:r>
            <a:r>
              <a:rPr lang="en-US" sz="1350" dirty="0" err="1">
                <a:solidFill>
                  <a:srgbClr val="151515"/>
                </a:solidFill>
              </a:rPr>
              <a:t>bulunmadığını</a:t>
            </a:r>
            <a:r>
              <a:rPr lang="en-US" sz="1350" dirty="0">
                <a:solidFill>
                  <a:srgbClr val="151515"/>
                </a:solidFill>
              </a:rPr>
              <a:t> </a:t>
            </a:r>
            <a:r>
              <a:rPr lang="en-US" sz="1350" dirty="0" err="1">
                <a:solidFill>
                  <a:srgbClr val="151515"/>
                </a:solidFill>
              </a:rPr>
              <a:t>doğrulayın</a:t>
            </a:r>
            <a:r>
              <a:rPr lang="en-US" sz="1350" dirty="0">
                <a:solidFill>
                  <a:srgbClr val="151515"/>
                </a:solidFill>
              </a:rPr>
              <a:t>.</a:t>
            </a:r>
          </a:p>
        </p:txBody>
      </p:sp>
      <p:sp>
        <p:nvSpPr>
          <p:cNvPr id="12" name="er-n-0">
            <a:extLst>
              <a:ext uri="{FF2B5EF4-FFF2-40B4-BE49-F238E27FC236}">
                <a16:creationId xmlns:a16="http://schemas.microsoft.com/office/drawing/2014/main" id="{E62C4D3A-8087-4BCE-935A-C2399EBD4767}"/>
              </a:ext>
            </a:extLst>
          </p:cNvPr>
          <p:cNvSpPr>
            <a:spLocks noGrp="1"/>
          </p:cNvSpPr>
          <p:nvPr/>
        </p:nvSpPr>
        <p:spPr>
          <a:xfrm>
            <a:off x="6553200" y="2724150"/>
            <a:ext cx="381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125" b="1">
                <a:solidFill>
                  <a:srgbClr val="C63B12"/>
                </a:solidFill>
              </a:defRPr>
            </a:pPr>
            <a:r>
              <a:rPr sz="1125" b="1">
                <a:solidFill>
                  <a:srgbClr val="C63B12"/>
                </a:solidFill>
              </a:rPr>
              <a:t>01</a:t>
            </a:r>
          </a:p>
        </p:txBody>
      </p:sp>
      <p:sp>
        <p:nvSpPr>
          <p:cNvPr id="13" name="er-t-0">
            <a:extLst>
              <a:ext uri="{FF2B5EF4-FFF2-40B4-BE49-F238E27FC236}">
                <a16:creationId xmlns:a16="http://schemas.microsoft.com/office/drawing/2014/main" id="{0AF1842F-7B42-40B8-8914-E83F5702B340}"/>
              </a:ext>
            </a:extLst>
          </p:cNvPr>
          <p:cNvSpPr>
            <a:spLocks noGrp="1"/>
          </p:cNvSpPr>
          <p:nvPr/>
        </p:nvSpPr>
        <p:spPr>
          <a:xfrm>
            <a:off x="7105650" y="2686050"/>
            <a:ext cx="40005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91440" tIns="45720" rIns="91440" bIns="45720" anchor="t"/>
          <a:lstStyle/>
          <a:p>
            <a:pPr>
              <a:buNone/>
              <a:defRPr sz="1350" b="0">
                <a:solidFill>
                  <a:srgbClr val="151515"/>
                </a:solidFill>
              </a:defRPr>
            </a:pPr>
            <a:r>
              <a:rPr lang="en-US" sz="1350" dirty="0" err="1">
                <a:solidFill>
                  <a:srgbClr val="151515"/>
                </a:solidFill>
              </a:rPr>
              <a:t>Sınava</a:t>
            </a:r>
            <a:r>
              <a:rPr lang="en-US" sz="1350" dirty="0">
                <a:solidFill>
                  <a:srgbClr val="151515"/>
                </a:solidFill>
              </a:rPr>
              <a:t> </a:t>
            </a:r>
            <a:r>
              <a:rPr lang="en-US" sz="1350" dirty="0" err="1">
                <a:solidFill>
                  <a:srgbClr val="151515"/>
                </a:solidFill>
              </a:rPr>
              <a:t>katılmayan</a:t>
            </a:r>
            <a:r>
              <a:rPr lang="en-US" sz="1350" dirty="0">
                <a:solidFill>
                  <a:srgbClr val="151515"/>
                </a:solidFill>
              </a:rPr>
              <a:t> </a:t>
            </a:r>
            <a:r>
              <a:rPr lang="en-US" sz="1350" dirty="0" err="1">
                <a:solidFill>
                  <a:srgbClr val="151515"/>
                </a:solidFill>
              </a:rPr>
              <a:t>öğrencinin</a:t>
            </a:r>
            <a:r>
              <a:rPr lang="en-US" sz="1350" dirty="0">
                <a:solidFill>
                  <a:srgbClr val="151515"/>
                </a:solidFill>
              </a:rPr>
              <a:t> </a:t>
            </a:r>
            <a:r>
              <a:rPr lang="en-US" sz="1350" dirty="0" err="1">
                <a:solidFill>
                  <a:srgbClr val="151515"/>
                </a:solidFill>
              </a:rPr>
              <a:t>optiğini</a:t>
            </a:r>
            <a:r>
              <a:rPr lang="en-US" sz="1350" dirty="0">
                <a:solidFill>
                  <a:srgbClr val="151515"/>
                </a:solidFill>
              </a:rPr>
              <a:t> «</a:t>
            </a:r>
            <a:r>
              <a:rPr lang="en-US" sz="1350" dirty="0" err="1">
                <a:solidFill>
                  <a:srgbClr val="151515"/>
                </a:solidFill>
              </a:rPr>
              <a:t>Girmedi</a:t>
            </a:r>
            <a:r>
              <a:rPr lang="en-US" sz="1350" dirty="0">
                <a:solidFill>
                  <a:srgbClr val="151515"/>
                </a:solidFill>
              </a:rPr>
              <a:t>» </a:t>
            </a:r>
            <a:r>
              <a:rPr lang="en-US" sz="1350" dirty="0" err="1">
                <a:solidFill>
                  <a:srgbClr val="151515"/>
                </a:solidFill>
              </a:rPr>
              <a:t>doldurun</a:t>
            </a:r>
            <a:r>
              <a:rPr lang="en-US" sz="1350" dirty="0">
                <a:solidFill>
                  <a:srgbClr val="151515"/>
                </a:solidFill>
              </a:rPr>
              <a:t>.</a:t>
            </a:r>
            <a:br>
              <a:rPr dirty="0"/>
            </a:br>
            <a:r>
              <a:rPr lang="en-US" sz="1350" dirty="0">
                <a:solidFill>
                  <a:srgbClr val="151515"/>
                </a:solidFill>
              </a:rPr>
              <a:t>Optik form, </a:t>
            </a:r>
            <a:r>
              <a:rPr lang="en-US" sz="1350" dirty="0" err="1">
                <a:solidFill>
                  <a:srgbClr val="151515"/>
                </a:solidFill>
              </a:rPr>
              <a:t>sınav</a:t>
            </a:r>
            <a:r>
              <a:rPr lang="en-US" sz="1350" dirty="0">
                <a:solidFill>
                  <a:srgbClr val="151515"/>
                </a:solidFill>
              </a:rPr>
              <a:t> </a:t>
            </a:r>
            <a:r>
              <a:rPr lang="en-US" sz="1350" dirty="0" err="1">
                <a:solidFill>
                  <a:srgbClr val="151515"/>
                </a:solidFill>
              </a:rPr>
              <a:t>kâğıtları</a:t>
            </a:r>
            <a:r>
              <a:rPr lang="en-US" sz="1350" dirty="0">
                <a:solidFill>
                  <a:srgbClr val="151515"/>
                </a:solidFill>
              </a:rPr>
              <a:t>, </a:t>
            </a:r>
            <a:r>
              <a:rPr lang="en-US" sz="1350" dirty="0" err="1">
                <a:solidFill>
                  <a:srgbClr val="151515"/>
                </a:solidFill>
              </a:rPr>
              <a:t>imza</a:t>
            </a:r>
            <a:r>
              <a:rPr lang="en-US" sz="1350" dirty="0">
                <a:solidFill>
                  <a:srgbClr val="151515"/>
                </a:solidFill>
              </a:rPr>
              <a:t> </a:t>
            </a:r>
            <a:r>
              <a:rPr lang="en-US" sz="1350" dirty="0" err="1">
                <a:solidFill>
                  <a:srgbClr val="151515"/>
                </a:solidFill>
              </a:rPr>
              <a:t>listeleri</a:t>
            </a:r>
            <a:r>
              <a:rPr lang="en-US" sz="1350" dirty="0">
                <a:solidFill>
                  <a:srgbClr val="151515"/>
                </a:solidFill>
              </a:rPr>
              <a:t> </a:t>
            </a:r>
            <a:r>
              <a:rPr lang="en-US" sz="1350" dirty="0" err="1">
                <a:solidFill>
                  <a:srgbClr val="151515"/>
                </a:solidFill>
              </a:rPr>
              <a:t>ve</a:t>
            </a:r>
            <a:r>
              <a:rPr lang="en-US" sz="1350" dirty="0">
                <a:solidFill>
                  <a:srgbClr val="151515"/>
                </a:solidFill>
              </a:rPr>
              <a:t> </a:t>
            </a:r>
            <a:r>
              <a:rPr lang="en-US" sz="1350" dirty="0" err="1">
                <a:solidFill>
                  <a:srgbClr val="151515"/>
                </a:solidFill>
              </a:rPr>
              <a:t>diğer</a:t>
            </a:r>
            <a:r>
              <a:rPr lang="en-US" sz="1350" dirty="0">
                <a:solidFill>
                  <a:srgbClr val="151515"/>
                </a:solidFill>
              </a:rPr>
              <a:t> </a:t>
            </a:r>
            <a:r>
              <a:rPr lang="en-US" sz="1350" dirty="0" err="1">
                <a:solidFill>
                  <a:srgbClr val="151515"/>
                </a:solidFill>
              </a:rPr>
              <a:t>ilgili</a:t>
            </a:r>
            <a:r>
              <a:rPr lang="en-US" sz="1350" dirty="0">
                <a:solidFill>
                  <a:srgbClr val="151515"/>
                </a:solidFill>
              </a:rPr>
              <a:t> </a:t>
            </a:r>
            <a:r>
              <a:rPr lang="en-US" sz="1350" dirty="0" err="1">
                <a:solidFill>
                  <a:srgbClr val="151515"/>
                </a:solidFill>
              </a:rPr>
              <a:t>belgeleri</a:t>
            </a:r>
            <a:r>
              <a:rPr lang="en-US" sz="1350" dirty="0">
                <a:solidFill>
                  <a:srgbClr val="151515"/>
                </a:solidFill>
              </a:rPr>
              <a:t> </a:t>
            </a:r>
            <a:r>
              <a:rPr lang="en-US" sz="1350" dirty="0" err="1">
                <a:solidFill>
                  <a:srgbClr val="151515"/>
                </a:solidFill>
              </a:rPr>
              <a:t>sayarak</a:t>
            </a:r>
            <a:r>
              <a:rPr lang="en-US" sz="1350" dirty="0">
                <a:solidFill>
                  <a:srgbClr val="151515"/>
                </a:solidFill>
              </a:rPr>
              <a:t> </a:t>
            </a:r>
            <a:r>
              <a:rPr lang="en-US" sz="1350" dirty="0" err="1">
                <a:solidFill>
                  <a:srgbClr val="151515"/>
                </a:solidFill>
              </a:rPr>
              <a:t>kontrol</a:t>
            </a:r>
            <a:r>
              <a:rPr lang="en-US" sz="1350" dirty="0">
                <a:solidFill>
                  <a:srgbClr val="151515"/>
                </a:solidFill>
              </a:rPr>
              <a:t> </a:t>
            </a:r>
            <a:r>
              <a:rPr lang="en-US" sz="1350" dirty="0" err="1">
                <a:solidFill>
                  <a:srgbClr val="151515"/>
                </a:solidFill>
              </a:rPr>
              <a:t>edin</a:t>
            </a:r>
            <a:r>
              <a:rPr lang="en-US" sz="1350" dirty="0">
                <a:solidFill>
                  <a:srgbClr val="151515"/>
                </a:solidFill>
              </a:rPr>
              <a:t>.</a:t>
            </a:r>
            <a:endParaRPr sz="1350" b="0" dirty="0">
              <a:solidFill>
                <a:srgbClr val="151515"/>
              </a:solidFill>
            </a:endParaRPr>
          </a:p>
        </p:txBody>
      </p:sp>
      <p:sp>
        <p:nvSpPr>
          <p:cNvPr id="14" name="er-n-1">
            <a:extLst>
              <a:ext uri="{FF2B5EF4-FFF2-40B4-BE49-F238E27FC236}">
                <a16:creationId xmlns:a16="http://schemas.microsoft.com/office/drawing/2014/main" id="{378F3F94-1F5F-44AC-9D3D-907FFA7AB521}"/>
              </a:ext>
            </a:extLst>
          </p:cNvPr>
          <p:cNvSpPr>
            <a:spLocks noGrp="1"/>
          </p:cNvSpPr>
          <p:nvPr/>
        </p:nvSpPr>
        <p:spPr>
          <a:xfrm>
            <a:off x="6553200" y="3619500"/>
            <a:ext cx="381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125" b="1">
                <a:solidFill>
                  <a:srgbClr val="C63B12"/>
                </a:solidFill>
              </a:defRPr>
            </a:pPr>
            <a:r>
              <a:rPr sz="1125" b="1" dirty="0">
                <a:solidFill>
                  <a:srgbClr val="C63B12"/>
                </a:solidFill>
              </a:rPr>
              <a:t>0</a:t>
            </a:r>
            <a:r>
              <a:rPr lang="tr-TR" sz="1125" b="1" dirty="0">
                <a:solidFill>
                  <a:srgbClr val="C63B12"/>
                </a:solidFill>
              </a:rPr>
              <a:t>3</a:t>
            </a:r>
            <a:endParaRPr sz="1125" b="1" dirty="0">
              <a:solidFill>
                <a:srgbClr val="C63B12"/>
              </a:solidFill>
            </a:endParaRPr>
          </a:p>
        </p:txBody>
      </p:sp>
      <p:sp>
        <p:nvSpPr>
          <p:cNvPr id="16" name="er-n-2">
            <a:extLst>
              <a:ext uri="{FF2B5EF4-FFF2-40B4-BE49-F238E27FC236}">
                <a16:creationId xmlns:a16="http://schemas.microsoft.com/office/drawing/2014/main" id="{04A2E166-7844-42CF-8E60-8A708D6DB35E}"/>
              </a:ext>
            </a:extLst>
          </p:cNvPr>
          <p:cNvSpPr>
            <a:spLocks noGrp="1"/>
          </p:cNvSpPr>
          <p:nvPr/>
        </p:nvSpPr>
        <p:spPr>
          <a:xfrm>
            <a:off x="6553200" y="4105275"/>
            <a:ext cx="381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125" b="1">
                <a:solidFill>
                  <a:srgbClr val="C63B12"/>
                </a:solidFill>
              </a:defRPr>
            </a:pPr>
            <a:r>
              <a:rPr sz="1125" b="1" dirty="0">
                <a:solidFill>
                  <a:srgbClr val="C63B12"/>
                </a:solidFill>
              </a:rPr>
              <a:t>0</a:t>
            </a:r>
            <a:r>
              <a:rPr lang="tr-TR" sz="1125" b="1" dirty="0">
                <a:solidFill>
                  <a:srgbClr val="C63B12"/>
                </a:solidFill>
              </a:rPr>
              <a:t>4</a:t>
            </a:r>
            <a:endParaRPr sz="1125" b="1" dirty="0">
              <a:solidFill>
                <a:srgbClr val="C63B12"/>
              </a:solidFill>
            </a:endParaRPr>
          </a:p>
        </p:txBody>
      </p:sp>
      <p:sp>
        <p:nvSpPr>
          <p:cNvPr id="18" name="footer-10">
            <a:extLst>
              <a:ext uri="{FF2B5EF4-FFF2-40B4-BE49-F238E27FC236}">
                <a16:creationId xmlns:a16="http://schemas.microsoft.com/office/drawing/2014/main" id="{84D6D96F-6106-434D-B596-5E8016101388}"/>
              </a:ext>
            </a:extLst>
          </p:cNvPr>
          <p:cNvSpPr>
            <a:spLocks noGrp="1"/>
          </p:cNvSpPr>
          <p:nvPr/>
        </p:nvSpPr>
        <p:spPr>
          <a:xfrm>
            <a:off x="685800" y="6400800"/>
            <a:ext cx="23812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900" b="1">
                <a:solidFill>
                  <a:srgbClr val="5B5B5B"/>
                </a:solidFill>
              </a:defRPr>
            </a:pPr>
            <a:r>
              <a:rPr sz="900" b="1">
                <a:solidFill>
                  <a:srgbClr val="5B5B5B"/>
                </a:solidFill>
              </a:rPr>
              <a:t>AKADEMİK SÜREÇLER</a:t>
            </a:r>
          </a:p>
        </p:txBody>
      </p:sp>
      <p:sp>
        <p:nvSpPr>
          <p:cNvPr id="19" name="page-10">
            <a:extLst>
              <a:ext uri="{FF2B5EF4-FFF2-40B4-BE49-F238E27FC236}">
                <a16:creationId xmlns:a16="http://schemas.microsoft.com/office/drawing/2014/main" id="{0369581E-2860-4675-85CE-C5F8B565D86F}"/>
              </a:ext>
            </a:extLst>
          </p:cNvPr>
          <p:cNvSpPr>
            <a:spLocks noGrp="1"/>
          </p:cNvSpPr>
          <p:nvPr/>
        </p:nvSpPr>
        <p:spPr>
          <a:xfrm>
            <a:off x="11068050" y="6400800"/>
            <a:ext cx="4381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900" b="1">
                <a:solidFill>
                  <a:srgbClr val="5B5B5B"/>
                </a:solidFill>
              </a:defRPr>
            </a:pPr>
            <a:r>
              <a:rPr sz="900" b="1">
                <a:solidFill>
                  <a:srgbClr val="5B5B5B"/>
                </a:solidFill>
              </a:rPr>
              <a:t>10</a:t>
            </a:r>
          </a:p>
        </p:txBody>
      </p:sp>
      <p:sp>
        <p:nvSpPr>
          <p:cNvPr id="21" name="merged-right-2">
            <a:extLst>
              <a:ext uri="{FF2B5EF4-FFF2-40B4-BE49-F238E27FC236}">
                <a16:creationId xmlns:a16="http://schemas.microsoft.com/office/drawing/2014/main" id="{21132617-4556-47BD-B9FD-394F7E369575}"/>
              </a:ext>
            </a:extLst>
          </p:cNvPr>
          <p:cNvSpPr>
            <a:spLocks noGrp="1"/>
          </p:cNvSpPr>
          <p:nvPr/>
        </p:nvSpPr>
        <p:spPr>
          <a:xfrm>
            <a:off x="7067550" y="3594806"/>
            <a:ext cx="4000500" cy="386644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>
              <a:defRPr sz="1350" b="0">
                <a:solidFill>
                  <a:srgbClr val="151515"/>
                </a:solidFill>
              </a:defRPr>
            </a:pPr>
            <a:r>
              <a:rPr lang="en-US" sz="1350" dirty="0">
                <a:solidFill>
                  <a:srgbClr val="151515"/>
                </a:solidFill>
              </a:rPr>
              <a:t>Optik </a:t>
            </a:r>
            <a:r>
              <a:rPr lang="en-US" sz="1350" dirty="0" err="1">
                <a:solidFill>
                  <a:srgbClr val="151515"/>
                </a:solidFill>
              </a:rPr>
              <a:t>formları</a:t>
            </a:r>
            <a:r>
              <a:rPr lang="en-US" sz="1350" dirty="0">
                <a:solidFill>
                  <a:srgbClr val="151515"/>
                </a:solidFill>
              </a:rPr>
              <a:t> </a:t>
            </a:r>
            <a:r>
              <a:rPr lang="en-US" sz="1350" dirty="0" err="1">
                <a:solidFill>
                  <a:srgbClr val="151515"/>
                </a:solidFill>
              </a:rPr>
              <a:t>ve</a:t>
            </a:r>
            <a:r>
              <a:rPr lang="en-US" sz="1350" dirty="0">
                <a:solidFill>
                  <a:srgbClr val="151515"/>
                </a:solidFill>
              </a:rPr>
              <a:t> writing </a:t>
            </a:r>
            <a:r>
              <a:rPr lang="en-US" sz="1350" dirty="0" err="1">
                <a:solidFill>
                  <a:srgbClr val="151515"/>
                </a:solidFill>
              </a:rPr>
              <a:t>kâğıtlarını</a:t>
            </a:r>
            <a:r>
              <a:rPr lang="en-US" sz="1350" dirty="0">
                <a:solidFill>
                  <a:srgbClr val="151515"/>
                </a:solidFill>
              </a:rPr>
              <a:t> </a:t>
            </a:r>
            <a:r>
              <a:rPr lang="en-US" sz="1350" dirty="0" err="1">
                <a:solidFill>
                  <a:srgbClr val="151515"/>
                </a:solidFill>
              </a:rPr>
              <a:t>ayrı</a:t>
            </a:r>
            <a:r>
              <a:rPr lang="en-US" sz="1350" dirty="0">
                <a:solidFill>
                  <a:srgbClr val="151515"/>
                </a:solidFill>
              </a:rPr>
              <a:t> </a:t>
            </a:r>
            <a:r>
              <a:rPr lang="en-US" sz="1350" dirty="0" err="1">
                <a:solidFill>
                  <a:srgbClr val="151515"/>
                </a:solidFill>
              </a:rPr>
              <a:t>teslim</a:t>
            </a:r>
            <a:r>
              <a:rPr lang="en-US" sz="1350" dirty="0">
                <a:solidFill>
                  <a:srgbClr val="151515"/>
                </a:solidFill>
              </a:rPr>
              <a:t> </a:t>
            </a:r>
            <a:r>
              <a:rPr lang="en-US" sz="1350" dirty="0" err="1">
                <a:solidFill>
                  <a:srgbClr val="151515"/>
                </a:solidFill>
              </a:rPr>
              <a:t>edin</a:t>
            </a:r>
            <a:r>
              <a:rPr lang="en-US" sz="1350" dirty="0">
                <a:solidFill>
                  <a:srgbClr val="151515"/>
                </a:solidFill>
              </a:rPr>
              <a:t>.</a:t>
            </a:r>
            <a:br>
              <a:rPr lang="en-US" sz="1350" dirty="0">
                <a:solidFill>
                  <a:srgbClr val="151515"/>
                </a:solidFill>
              </a:rPr>
            </a:br>
            <a:endParaRPr lang="en-US" sz="1350" dirty="0">
              <a:solidFill>
                <a:srgbClr val="151515"/>
              </a:solidFill>
            </a:endParaRPr>
          </a:p>
          <a:p>
            <a:pPr>
              <a:defRPr sz="1350" b="0">
                <a:solidFill>
                  <a:srgbClr val="151515"/>
                </a:solidFill>
              </a:defRPr>
            </a:pPr>
            <a:r>
              <a:rPr sz="1350" b="0" dirty="0">
                <a:solidFill>
                  <a:srgbClr val="151515"/>
                </a:solidFill>
              </a:rPr>
              <a:t>Sınav </a:t>
            </a:r>
            <a:r>
              <a:rPr sz="1350" b="0" dirty="0" err="1">
                <a:solidFill>
                  <a:srgbClr val="151515"/>
                </a:solidFill>
              </a:rPr>
              <a:t>sonunda</a:t>
            </a:r>
            <a:r>
              <a:rPr sz="1350" b="0" dirty="0">
                <a:solidFill>
                  <a:srgbClr val="151515"/>
                </a:solidFill>
              </a:rPr>
              <a:t> </a:t>
            </a:r>
            <a:r>
              <a:rPr sz="1350" b="0" dirty="0" err="1">
                <a:solidFill>
                  <a:srgbClr val="151515"/>
                </a:solidFill>
              </a:rPr>
              <a:t>tüm</a:t>
            </a:r>
            <a:r>
              <a:rPr sz="1350" b="0" dirty="0">
                <a:solidFill>
                  <a:srgbClr val="151515"/>
                </a:solidFill>
              </a:rPr>
              <a:t> zarf </a:t>
            </a:r>
            <a:r>
              <a:rPr sz="1350" b="0" dirty="0" err="1">
                <a:solidFill>
                  <a:srgbClr val="151515"/>
                </a:solidFill>
              </a:rPr>
              <a:t>ve</a:t>
            </a:r>
            <a:r>
              <a:rPr sz="1350" b="0" dirty="0">
                <a:solidFill>
                  <a:srgbClr val="151515"/>
                </a:solidFill>
              </a:rPr>
              <a:t> </a:t>
            </a:r>
            <a:r>
              <a:rPr sz="1350" b="0" dirty="0" err="1">
                <a:solidFill>
                  <a:srgbClr val="151515"/>
                </a:solidFill>
              </a:rPr>
              <a:t>paketleri</a:t>
            </a:r>
            <a:r>
              <a:rPr sz="1350" b="0" dirty="0">
                <a:solidFill>
                  <a:srgbClr val="151515"/>
                </a:solidFill>
              </a:rPr>
              <a:t> </a:t>
            </a:r>
            <a:r>
              <a:rPr sz="1350" b="0" dirty="0" err="1">
                <a:solidFill>
                  <a:srgbClr val="151515"/>
                </a:solidFill>
              </a:rPr>
              <a:t>birim</a:t>
            </a:r>
            <a:r>
              <a:rPr sz="1350" b="0" dirty="0">
                <a:solidFill>
                  <a:srgbClr val="151515"/>
                </a:solidFill>
              </a:rPr>
              <a:t> </a:t>
            </a:r>
            <a:r>
              <a:rPr sz="1350" b="0" dirty="0" err="1">
                <a:solidFill>
                  <a:srgbClr val="151515"/>
                </a:solidFill>
              </a:rPr>
              <a:t>sorumlusuna</a:t>
            </a:r>
            <a:r>
              <a:rPr sz="1350" b="0" dirty="0">
                <a:solidFill>
                  <a:srgbClr val="151515"/>
                </a:solidFill>
              </a:rPr>
              <a:t> </a:t>
            </a:r>
            <a:r>
              <a:rPr sz="1350" b="0" dirty="0" err="1">
                <a:solidFill>
                  <a:srgbClr val="151515"/>
                </a:solidFill>
              </a:rPr>
              <a:t>eksiksiz</a:t>
            </a:r>
            <a:r>
              <a:rPr sz="1350" b="0" dirty="0">
                <a:solidFill>
                  <a:srgbClr val="151515"/>
                </a:solidFill>
              </a:rPr>
              <a:t> </a:t>
            </a:r>
            <a:r>
              <a:rPr sz="1350" b="0" dirty="0" err="1">
                <a:solidFill>
                  <a:srgbClr val="151515"/>
                </a:solidFill>
              </a:rPr>
              <a:t>teslim</a:t>
            </a:r>
            <a:r>
              <a:rPr sz="1350" b="0" dirty="0">
                <a:solidFill>
                  <a:srgbClr val="151515"/>
                </a:solidFill>
              </a:rPr>
              <a:t> </a:t>
            </a:r>
            <a:r>
              <a:rPr sz="1350" b="0" dirty="0" err="1">
                <a:solidFill>
                  <a:srgbClr val="151515"/>
                </a:solidFill>
              </a:rPr>
              <a:t>edin</a:t>
            </a:r>
            <a:r>
              <a:rPr sz="1350" b="0" dirty="0">
                <a:solidFill>
                  <a:srgbClr val="151515"/>
                </a:solidFill>
              </a:rPr>
              <a:t>.</a:t>
            </a:r>
          </a:p>
        </p:txBody>
      </p:sp>
      <p:sp>
        <p:nvSpPr>
          <p:cNvPr id="22" name="merged-right-3">
            <a:extLst>
              <a:ext uri="{FF2B5EF4-FFF2-40B4-BE49-F238E27FC236}">
                <a16:creationId xmlns:a16="http://schemas.microsoft.com/office/drawing/2014/main" id="{51EB8EDA-30BC-4AA2-9AE1-BAD22F736D72}"/>
              </a:ext>
            </a:extLst>
          </p:cNvPr>
          <p:cNvSpPr>
            <a:spLocks noGrp="1"/>
          </p:cNvSpPr>
          <p:nvPr/>
        </p:nvSpPr>
        <p:spPr>
          <a:xfrm>
            <a:off x="7105650" y="3981450"/>
            <a:ext cx="40005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350" b="0">
                <a:solidFill>
                  <a:srgbClr val="151515"/>
                </a:solidFill>
              </a:defRPr>
            </a:pPr>
            <a:endParaRPr sz="1350" b="0" dirty="0">
              <a:solidFill>
                <a:srgbClr val="151515"/>
              </a:solidFill>
            </a:endParaRPr>
          </a:p>
        </p:txBody>
      </p:sp>
      <p:sp>
        <p:nvSpPr>
          <p:cNvPr id="15" name="section-circle">
            <a:extLst>
              <a:ext uri="{FF2B5EF4-FFF2-40B4-BE49-F238E27FC236}">
                <a16:creationId xmlns:a16="http://schemas.microsoft.com/office/drawing/2014/main" id="{7CFFCB2B-D408-5BFA-E144-A7379D01C455}"/>
              </a:ext>
            </a:extLst>
          </p:cNvPr>
          <p:cNvSpPr>
            <a:spLocks noGrp="1"/>
          </p:cNvSpPr>
          <p:nvPr/>
        </p:nvSpPr>
        <p:spPr>
          <a:xfrm>
            <a:off x="10097558" y="379466"/>
            <a:ext cx="1769534" cy="1784902"/>
          </a:xfrm>
          <a:prstGeom prst="ellipse">
            <a:avLst/>
          </a:prstGeom>
          <a:solidFill>
            <a:srgbClr val="C63B12"/>
          </a:solidFill>
          <a:ln w="0">
            <a:solidFill>
              <a:srgbClr val="C63B12"/>
            </a:solidFill>
            <a:prstDash val="solid"/>
          </a:ln>
        </p:spPr>
        <p:txBody>
          <a:bodyPr/>
          <a:lstStyle/>
          <a:p>
            <a:pPr algn="ctr">
              <a:buNone/>
              <a:defRPr sz="5700" b="1">
                <a:solidFill>
                  <a:srgbClr val="FFFFFF"/>
                </a:solidFill>
              </a:defRPr>
            </a:pPr>
            <a:r>
              <a:rPr lang="tr-TR" b="1" dirty="0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23" name="er-n-1">
            <a:extLst>
              <a:ext uri="{FF2B5EF4-FFF2-40B4-BE49-F238E27FC236}">
                <a16:creationId xmlns:a16="http://schemas.microsoft.com/office/drawing/2014/main" id="{2533A80C-BC65-73DE-1EFE-027C782D98E3}"/>
              </a:ext>
            </a:extLst>
          </p:cNvPr>
          <p:cNvSpPr>
            <a:spLocks noGrp="1"/>
          </p:cNvSpPr>
          <p:nvPr/>
        </p:nvSpPr>
        <p:spPr>
          <a:xfrm>
            <a:off x="6553200" y="3209925"/>
            <a:ext cx="381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125" b="1">
                <a:solidFill>
                  <a:srgbClr val="C63B12"/>
                </a:solidFill>
              </a:defRPr>
            </a:pPr>
            <a:r>
              <a:rPr sz="1125" b="1" dirty="0">
                <a:solidFill>
                  <a:srgbClr val="C63B12"/>
                </a:solidFill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14973454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tp-band">
            <a:extLst>
              <a:ext uri="{FF2B5EF4-FFF2-40B4-BE49-F238E27FC236}">
                <a16:creationId xmlns:a16="http://schemas.microsoft.com/office/drawing/2014/main" id="{6B1C643D-43AB-48AF-A96D-3C324CD96D8B}"/>
              </a:ext>
            </a:extLst>
          </p:cNvPr>
          <p:cNvSpPr>
            <a:spLocks noGrp="1"/>
          </p:cNvSpPr>
          <p:nvPr/>
        </p:nvSpPr>
        <p:spPr>
          <a:xfrm>
            <a:off x="685800" y="2152650"/>
            <a:ext cx="3429000" cy="3390900"/>
          </a:xfrm>
          <a:prstGeom prst="roundRect">
            <a:avLst>
              <a:gd name="adj" fmla="val 3371"/>
            </a:avLst>
          </a:prstGeom>
          <a:solidFill>
            <a:srgbClr val="151515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" name="itp-title">
            <a:extLst>
              <a:ext uri="{FF2B5EF4-FFF2-40B4-BE49-F238E27FC236}">
                <a16:creationId xmlns:a16="http://schemas.microsoft.com/office/drawing/2014/main" id="{55AA5BD3-D616-42AD-848D-68EBAEE73CF2}"/>
              </a:ext>
            </a:extLst>
          </p:cNvPr>
          <p:cNvSpPr>
            <a:spLocks noGrp="1"/>
          </p:cNvSpPr>
          <p:nvPr/>
        </p:nvSpPr>
        <p:spPr>
          <a:xfrm>
            <a:off x="1009650" y="2457450"/>
            <a:ext cx="1714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2100" b="1">
                <a:solidFill>
                  <a:srgbClr val="FFFFFF"/>
                </a:solidFill>
              </a:defRPr>
            </a:pPr>
            <a:r>
              <a:rPr lang="tr-TR" sz="2100" b="1" dirty="0">
                <a:solidFill>
                  <a:srgbClr val="FFFFFF"/>
                </a:solidFill>
              </a:rPr>
              <a:t>RP&amp;R</a:t>
            </a:r>
            <a:endParaRPr sz="2100" b="1" dirty="0">
              <a:solidFill>
                <a:srgbClr val="FFFFFF"/>
              </a:solidFill>
            </a:endParaRPr>
          </a:p>
        </p:txBody>
      </p:sp>
      <p:sp>
        <p:nvSpPr>
          <p:cNvPr id="6" name="itp-body">
            <a:extLst>
              <a:ext uri="{FF2B5EF4-FFF2-40B4-BE49-F238E27FC236}">
                <a16:creationId xmlns:a16="http://schemas.microsoft.com/office/drawing/2014/main" id="{CDD49B13-A702-48BF-B422-E7B237734078}"/>
              </a:ext>
            </a:extLst>
          </p:cNvPr>
          <p:cNvSpPr>
            <a:spLocks noGrp="1"/>
          </p:cNvSpPr>
          <p:nvPr/>
        </p:nvSpPr>
        <p:spPr>
          <a:xfrm>
            <a:off x="1009650" y="3105150"/>
            <a:ext cx="2647950" cy="2000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350" b="0">
                <a:solidFill>
                  <a:srgbClr val="D6E6EF"/>
                </a:solidFill>
              </a:defRPr>
            </a:pPr>
            <a:r>
              <a:rPr sz="1350" b="0" dirty="0">
                <a:solidFill>
                  <a:srgbClr val="D6E6EF"/>
                </a:solidFill>
              </a:rPr>
              <a:t>• MEBIS </a:t>
            </a:r>
            <a:r>
              <a:rPr sz="1350" b="0" dirty="0" err="1">
                <a:solidFill>
                  <a:srgbClr val="D6E6EF"/>
                </a:solidFill>
              </a:rPr>
              <a:t>ve</a:t>
            </a:r>
            <a:r>
              <a:rPr sz="1350" b="0" dirty="0">
                <a:solidFill>
                  <a:srgbClr val="D6E6EF"/>
                </a:solidFill>
              </a:rPr>
              <a:t> not </a:t>
            </a:r>
            <a:r>
              <a:rPr sz="1350" b="0" dirty="0" err="1">
                <a:solidFill>
                  <a:srgbClr val="D6E6EF"/>
                </a:solidFill>
              </a:rPr>
              <a:t>işlemleri</a:t>
            </a:r>
            <a:endParaRPr sz="1350" b="0" dirty="0">
              <a:solidFill>
                <a:srgbClr val="D6E6EF"/>
              </a:solidFill>
            </a:endParaRPr>
          </a:p>
          <a:p>
            <a:pPr algn="l">
              <a:buNone/>
              <a:defRPr sz="1350" b="0">
                <a:solidFill>
                  <a:srgbClr val="D6E6EF"/>
                </a:solidFill>
              </a:defRPr>
            </a:pPr>
            <a:r>
              <a:rPr sz="1350" b="0" dirty="0">
                <a:solidFill>
                  <a:srgbClr val="D6E6EF"/>
                </a:solidFill>
              </a:rPr>
              <a:t>• </a:t>
            </a:r>
            <a:r>
              <a:rPr sz="1350" b="0" dirty="0" err="1">
                <a:solidFill>
                  <a:srgbClr val="D6E6EF"/>
                </a:solidFill>
              </a:rPr>
              <a:t>Sınıf</a:t>
            </a:r>
            <a:r>
              <a:rPr sz="1350" b="0" dirty="0">
                <a:solidFill>
                  <a:srgbClr val="D6E6EF"/>
                </a:solidFill>
              </a:rPr>
              <a:t> </a:t>
            </a:r>
            <a:r>
              <a:rPr sz="1350" b="0" dirty="0" err="1">
                <a:solidFill>
                  <a:srgbClr val="D6E6EF"/>
                </a:solidFill>
              </a:rPr>
              <a:t>listeleri</a:t>
            </a:r>
            <a:r>
              <a:rPr sz="1350" b="0" dirty="0">
                <a:solidFill>
                  <a:srgbClr val="D6E6EF"/>
                </a:solidFill>
              </a:rPr>
              <a:t> </a:t>
            </a:r>
            <a:r>
              <a:rPr sz="1350" b="0" dirty="0" err="1">
                <a:solidFill>
                  <a:srgbClr val="D6E6EF"/>
                </a:solidFill>
              </a:rPr>
              <a:t>ve</a:t>
            </a:r>
            <a:r>
              <a:rPr sz="1350" b="0" dirty="0">
                <a:solidFill>
                  <a:srgbClr val="D6E6EF"/>
                </a:solidFill>
              </a:rPr>
              <a:t> </a:t>
            </a:r>
            <a:r>
              <a:rPr sz="1350" b="0" dirty="0" err="1">
                <a:solidFill>
                  <a:srgbClr val="D6E6EF"/>
                </a:solidFill>
              </a:rPr>
              <a:t>programlar</a:t>
            </a:r>
            <a:endParaRPr sz="1350" b="0" dirty="0">
              <a:solidFill>
                <a:srgbClr val="D6E6EF"/>
              </a:solidFill>
            </a:endParaRPr>
          </a:p>
          <a:p>
            <a:pPr algn="l">
              <a:buNone/>
              <a:defRPr sz="1350" b="0">
                <a:solidFill>
                  <a:srgbClr val="D6E6EF"/>
                </a:solidFill>
              </a:defRPr>
            </a:pPr>
            <a:r>
              <a:rPr sz="1350" b="0" dirty="0">
                <a:solidFill>
                  <a:srgbClr val="D6E6EF"/>
                </a:solidFill>
              </a:rPr>
              <a:t>• </a:t>
            </a:r>
            <a:r>
              <a:rPr sz="1350" b="0" dirty="0" err="1">
                <a:solidFill>
                  <a:srgbClr val="D6E6EF"/>
                </a:solidFill>
              </a:rPr>
              <a:t>Sınav</a:t>
            </a:r>
            <a:r>
              <a:rPr sz="1350" b="0" dirty="0">
                <a:solidFill>
                  <a:srgbClr val="D6E6EF"/>
                </a:solidFill>
              </a:rPr>
              <a:t> </a:t>
            </a:r>
            <a:r>
              <a:rPr sz="1350" b="0" dirty="0" err="1">
                <a:solidFill>
                  <a:srgbClr val="D6E6EF"/>
                </a:solidFill>
              </a:rPr>
              <a:t>formatlama</a:t>
            </a:r>
            <a:r>
              <a:rPr sz="1350" b="0" dirty="0">
                <a:solidFill>
                  <a:srgbClr val="D6E6EF"/>
                </a:solidFill>
              </a:rPr>
              <a:t> / </a:t>
            </a:r>
            <a:r>
              <a:rPr sz="1350" b="0" dirty="0" err="1">
                <a:solidFill>
                  <a:srgbClr val="D6E6EF"/>
                </a:solidFill>
              </a:rPr>
              <a:t>versiyonlar</a:t>
            </a:r>
            <a:endParaRPr sz="1350" b="0" dirty="0">
              <a:solidFill>
                <a:srgbClr val="D6E6EF"/>
              </a:solidFill>
            </a:endParaRPr>
          </a:p>
          <a:p>
            <a:pPr algn="l">
              <a:buNone/>
              <a:defRPr sz="1350" b="0">
                <a:solidFill>
                  <a:srgbClr val="D6E6EF"/>
                </a:solidFill>
              </a:defRPr>
            </a:pPr>
            <a:r>
              <a:rPr sz="1350" b="0" dirty="0">
                <a:solidFill>
                  <a:srgbClr val="D6E6EF"/>
                </a:solidFill>
              </a:rPr>
              <a:t>• Not </a:t>
            </a:r>
            <a:r>
              <a:rPr sz="1350" b="0" dirty="0" err="1">
                <a:solidFill>
                  <a:srgbClr val="D6E6EF"/>
                </a:solidFill>
              </a:rPr>
              <a:t>kontrolü</a:t>
            </a:r>
            <a:r>
              <a:rPr sz="1350" b="0" dirty="0">
                <a:solidFill>
                  <a:srgbClr val="D6E6EF"/>
                </a:solidFill>
              </a:rPr>
              <a:t> </a:t>
            </a:r>
            <a:r>
              <a:rPr sz="1350" b="0" dirty="0" err="1">
                <a:solidFill>
                  <a:srgbClr val="D6E6EF"/>
                </a:solidFill>
              </a:rPr>
              <a:t>ve</a:t>
            </a:r>
            <a:r>
              <a:rPr lang="tr-TR" sz="1350" b="0" dirty="0">
                <a:solidFill>
                  <a:srgbClr val="D6E6EF"/>
                </a:solidFill>
              </a:rPr>
              <a:t> değişiklikleri</a:t>
            </a:r>
            <a:endParaRPr sz="1350" b="0" dirty="0">
              <a:solidFill>
                <a:srgbClr val="D6E6EF"/>
              </a:solidFill>
            </a:endParaRPr>
          </a:p>
          <a:p>
            <a:pPr algn="l">
              <a:buNone/>
              <a:defRPr sz="1350" b="0">
                <a:solidFill>
                  <a:srgbClr val="D6E6EF"/>
                </a:solidFill>
              </a:defRPr>
            </a:pPr>
            <a:r>
              <a:rPr sz="1350" b="0" dirty="0">
                <a:solidFill>
                  <a:srgbClr val="D6E6EF"/>
                </a:solidFill>
              </a:rPr>
              <a:t>• </a:t>
            </a:r>
            <a:r>
              <a:rPr sz="1350" b="0" dirty="0" err="1">
                <a:solidFill>
                  <a:srgbClr val="D6E6EF"/>
                </a:solidFill>
              </a:rPr>
              <a:t>Şablon</a:t>
            </a:r>
            <a:r>
              <a:rPr sz="1350" b="0" dirty="0">
                <a:solidFill>
                  <a:srgbClr val="D6E6EF"/>
                </a:solidFill>
              </a:rPr>
              <a:t>, </a:t>
            </a:r>
            <a:r>
              <a:rPr sz="1350" b="0" dirty="0" err="1">
                <a:solidFill>
                  <a:srgbClr val="D6E6EF"/>
                </a:solidFill>
              </a:rPr>
              <a:t>takvim</a:t>
            </a:r>
            <a:r>
              <a:rPr sz="1350" b="0" dirty="0">
                <a:solidFill>
                  <a:srgbClr val="D6E6EF"/>
                </a:solidFill>
              </a:rPr>
              <a:t> </a:t>
            </a:r>
            <a:r>
              <a:rPr sz="1350" b="0" dirty="0" err="1">
                <a:solidFill>
                  <a:srgbClr val="D6E6EF"/>
                </a:solidFill>
              </a:rPr>
              <a:t>ve</a:t>
            </a:r>
            <a:r>
              <a:rPr sz="1350" b="0" dirty="0">
                <a:solidFill>
                  <a:srgbClr val="D6E6EF"/>
                </a:solidFill>
              </a:rPr>
              <a:t> </a:t>
            </a:r>
            <a:r>
              <a:rPr sz="1350" b="0" dirty="0" err="1">
                <a:solidFill>
                  <a:srgbClr val="D6E6EF"/>
                </a:solidFill>
              </a:rPr>
              <a:t>duyurular</a:t>
            </a:r>
            <a:endParaRPr sz="1350" b="0" dirty="0">
              <a:solidFill>
                <a:srgbClr val="D6E6EF"/>
              </a:solidFill>
            </a:endParaRPr>
          </a:p>
          <a:p>
            <a:pPr algn="l">
              <a:buNone/>
              <a:defRPr sz="1350" b="0">
                <a:solidFill>
                  <a:srgbClr val="D6E6EF"/>
                </a:solidFill>
              </a:defRPr>
            </a:pPr>
            <a:r>
              <a:rPr sz="1350" b="0" dirty="0">
                <a:solidFill>
                  <a:srgbClr val="D6E6EF"/>
                </a:solidFill>
              </a:rPr>
              <a:t>• </a:t>
            </a:r>
            <a:r>
              <a:rPr sz="1350" b="0" dirty="0" err="1">
                <a:solidFill>
                  <a:srgbClr val="D6E6EF"/>
                </a:solidFill>
              </a:rPr>
              <a:t>Yazılım</a:t>
            </a:r>
            <a:r>
              <a:rPr sz="1350" b="0" dirty="0">
                <a:solidFill>
                  <a:srgbClr val="D6E6EF"/>
                </a:solidFill>
              </a:rPr>
              <a:t> </a:t>
            </a:r>
            <a:r>
              <a:rPr sz="1350" b="0" dirty="0" err="1">
                <a:solidFill>
                  <a:srgbClr val="D6E6EF"/>
                </a:solidFill>
              </a:rPr>
              <a:t>kullanım</a:t>
            </a:r>
            <a:r>
              <a:rPr sz="1350" b="0" dirty="0">
                <a:solidFill>
                  <a:srgbClr val="D6E6EF"/>
                </a:solidFill>
              </a:rPr>
              <a:t> </a:t>
            </a:r>
            <a:r>
              <a:rPr sz="1350" b="0" dirty="0" err="1">
                <a:solidFill>
                  <a:srgbClr val="D6E6EF"/>
                </a:solidFill>
              </a:rPr>
              <a:t>desteği</a:t>
            </a:r>
            <a:r>
              <a:rPr lang="tr-TR" sz="1350" b="0" dirty="0">
                <a:solidFill>
                  <a:srgbClr val="D6E6EF"/>
                </a:solidFill>
              </a:rPr>
              <a:t> </a:t>
            </a:r>
            <a:endParaRPr sz="1350" b="0" dirty="0">
              <a:solidFill>
                <a:srgbClr val="D6E6EF"/>
              </a:solidFill>
            </a:endParaRPr>
          </a:p>
        </p:txBody>
      </p:sp>
      <p:sp>
        <p:nvSpPr>
          <p:cNvPr id="8" name="bt-head">
            <a:extLst>
              <a:ext uri="{FF2B5EF4-FFF2-40B4-BE49-F238E27FC236}">
                <a16:creationId xmlns:a16="http://schemas.microsoft.com/office/drawing/2014/main" id="{C90AA452-558B-42C0-BFA8-E72EF13FC263}"/>
              </a:ext>
            </a:extLst>
          </p:cNvPr>
          <p:cNvSpPr>
            <a:spLocks noGrp="1"/>
          </p:cNvSpPr>
          <p:nvPr/>
        </p:nvSpPr>
        <p:spPr>
          <a:xfrm>
            <a:off x="4572000" y="2895600"/>
            <a:ext cx="14287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575" b="1">
                <a:solidFill>
                  <a:srgbClr val="C63B12"/>
                </a:solidFill>
              </a:defRPr>
            </a:pPr>
            <a:r>
              <a:rPr sz="1575" b="1">
                <a:solidFill>
                  <a:srgbClr val="C63B12"/>
                </a:solidFill>
              </a:rPr>
              <a:t>BT</a:t>
            </a:r>
          </a:p>
        </p:txBody>
      </p:sp>
      <p:sp>
        <p:nvSpPr>
          <p:cNvPr id="9" name="bt-body">
            <a:extLst>
              <a:ext uri="{FF2B5EF4-FFF2-40B4-BE49-F238E27FC236}">
                <a16:creationId xmlns:a16="http://schemas.microsoft.com/office/drawing/2014/main" id="{AE9CA34A-F928-4183-BDCA-22A1E76629B1}"/>
              </a:ext>
            </a:extLst>
          </p:cNvPr>
          <p:cNvSpPr>
            <a:spLocks noGrp="1"/>
          </p:cNvSpPr>
          <p:nvPr/>
        </p:nvSpPr>
        <p:spPr>
          <a:xfrm>
            <a:off x="6134100" y="2876550"/>
            <a:ext cx="4667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>
              <a:buNone/>
              <a:defRPr sz="1425" b="0">
                <a:solidFill>
                  <a:srgbClr val="5B5B5B"/>
                </a:solidFill>
              </a:defRPr>
            </a:pPr>
            <a:r>
              <a:rPr sz="1425" b="0" dirty="0" err="1">
                <a:solidFill>
                  <a:srgbClr val="5B5B5B"/>
                </a:solidFill>
              </a:rPr>
              <a:t>Kurumsal</a:t>
            </a:r>
            <a:r>
              <a:rPr sz="1425" b="0" dirty="0">
                <a:solidFill>
                  <a:srgbClr val="5B5B5B"/>
                </a:solidFill>
              </a:rPr>
              <a:t> </a:t>
            </a:r>
            <a:r>
              <a:rPr sz="1425" b="0" dirty="0" err="1">
                <a:solidFill>
                  <a:srgbClr val="5B5B5B"/>
                </a:solidFill>
              </a:rPr>
              <a:t>hesap</a:t>
            </a:r>
            <a:r>
              <a:rPr sz="1425" b="0" dirty="0">
                <a:solidFill>
                  <a:srgbClr val="5B5B5B"/>
                </a:solidFill>
              </a:rPr>
              <a:t>, </a:t>
            </a:r>
            <a:r>
              <a:rPr sz="1425" b="0" dirty="0" err="1">
                <a:solidFill>
                  <a:srgbClr val="5B5B5B"/>
                </a:solidFill>
              </a:rPr>
              <a:t>ağ</a:t>
            </a:r>
            <a:r>
              <a:rPr lang="tr-TR" sz="1425" dirty="0">
                <a:solidFill>
                  <a:srgbClr val="5B5B5B"/>
                </a:solidFill>
              </a:rPr>
              <a:t> ve </a:t>
            </a:r>
            <a:r>
              <a:rPr sz="1425" b="0" dirty="0" err="1">
                <a:solidFill>
                  <a:srgbClr val="5B5B5B"/>
                </a:solidFill>
              </a:rPr>
              <a:t>erişim</a:t>
            </a:r>
            <a:r>
              <a:rPr sz="1425" b="0" dirty="0">
                <a:solidFill>
                  <a:srgbClr val="5B5B5B"/>
                </a:solidFill>
              </a:rPr>
              <a:t> </a:t>
            </a:r>
            <a:r>
              <a:rPr sz="1425" b="0" dirty="0" err="1">
                <a:solidFill>
                  <a:srgbClr val="5B5B5B"/>
                </a:solidFill>
              </a:rPr>
              <a:t>sistemleri</a:t>
            </a:r>
            <a:r>
              <a:rPr sz="1425" b="0" dirty="0">
                <a:solidFill>
                  <a:srgbClr val="5B5B5B"/>
                </a:solidFill>
              </a:rPr>
              <a:t>, </a:t>
            </a:r>
            <a:r>
              <a:rPr lang="tr-TR" sz="1425" b="0" dirty="0">
                <a:solidFill>
                  <a:srgbClr val="5B5B5B"/>
                </a:solidFill>
              </a:rPr>
              <a:t>b</a:t>
            </a:r>
            <a:r>
              <a:rPr sz="1425" dirty="0" err="1">
                <a:solidFill>
                  <a:srgbClr val="5B5B5B"/>
                </a:solidFill>
              </a:rPr>
              <a:t>ilgisayar</a:t>
            </a:r>
            <a:r>
              <a:rPr sz="1425" dirty="0">
                <a:solidFill>
                  <a:srgbClr val="5B5B5B"/>
                </a:solidFill>
              </a:rPr>
              <a:t>, </a:t>
            </a:r>
            <a:r>
              <a:rPr sz="1425" dirty="0" err="1">
                <a:solidFill>
                  <a:srgbClr val="5B5B5B"/>
                </a:solidFill>
              </a:rPr>
              <a:t>projeksiyon</a:t>
            </a:r>
            <a:r>
              <a:rPr sz="1425" dirty="0">
                <a:solidFill>
                  <a:srgbClr val="5B5B5B"/>
                </a:solidFill>
              </a:rPr>
              <a:t>,</a:t>
            </a:r>
            <a:r>
              <a:rPr lang="tr-TR" sz="1425" dirty="0">
                <a:solidFill>
                  <a:srgbClr val="5B5B5B"/>
                </a:solidFill>
              </a:rPr>
              <a:t> akıllı tahta,</a:t>
            </a:r>
            <a:r>
              <a:rPr sz="1425" dirty="0">
                <a:solidFill>
                  <a:srgbClr val="5B5B5B"/>
                </a:solidFill>
              </a:rPr>
              <a:t> </a:t>
            </a:r>
            <a:r>
              <a:rPr sz="1425" dirty="0" err="1">
                <a:solidFill>
                  <a:srgbClr val="5B5B5B"/>
                </a:solidFill>
              </a:rPr>
              <a:t>ses</a:t>
            </a:r>
            <a:r>
              <a:rPr sz="1425" dirty="0">
                <a:solidFill>
                  <a:srgbClr val="5B5B5B"/>
                </a:solidFill>
              </a:rPr>
              <a:t> </a:t>
            </a:r>
            <a:r>
              <a:rPr sz="1425" dirty="0" err="1">
                <a:solidFill>
                  <a:srgbClr val="5B5B5B"/>
                </a:solidFill>
              </a:rPr>
              <a:t>sistemi</a:t>
            </a:r>
            <a:r>
              <a:rPr sz="1425" dirty="0">
                <a:solidFill>
                  <a:srgbClr val="5B5B5B"/>
                </a:solidFill>
              </a:rPr>
              <a:t>, </a:t>
            </a:r>
            <a:r>
              <a:rPr sz="1425" dirty="0" err="1">
                <a:solidFill>
                  <a:srgbClr val="5B5B5B"/>
                </a:solidFill>
              </a:rPr>
              <a:t>yazılım</a:t>
            </a:r>
            <a:r>
              <a:rPr sz="1425" dirty="0">
                <a:solidFill>
                  <a:srgbClr val="5B5B5B"/>
                </a:solidFill>
              </a:rPr>
              <a:t> </a:t>
            </a:r>
            <a:r>
              <a:rPr sz="1425" dirty="0" err="1">
                <a:solidFill>
                  <a:srgbClr val="5B5B5B"/>
                </a:solidFill>
              </a:rPr>
              <a:t>ve</a:t>
            </a:r>
            <a:r>
              <a:rPr sz="1425" dirty="0">
                <a:solidFill>
                  <a:srgbClr val="5B5B5B"/>
                </a:solidFill>
              </a:rPr>
              <a:t> </a:t>
            </a:r>
            <a:r>
              <a:rPr sz="1425" dirty="0" err="1">
                <a:solidFill>
                  <a:srgbClr val="5B5B5B"/>
                </a:solidFill>
              </a:rPr>
              <a:t>sınıf</a:t>
            </a:r>
            <a:r>
              <a:rPr sz="1425" dirty="0">
                <a:solidFill>
                  <a:srgbClr val="5B5B5B"/>
                </a:solidFill>
              </a:rPr>
              <a:t> </a:t>
            </a:r>
            <a:r>
              <a:rPr sz="1425" dirty="0" err="1">
                <a:solidFill>
                  <a:srgbClr val="5B5B5B"/>
                </a:solidFill>
              </a:rPr>
              <a:t>donanımı</a:t>
            </a:r>
            <a:r>
              <a:rPr sz="1425" dirty="0">
                <a:solidFill>
                  <a:srgbClr val="5B5B5B"/>
                </a:solidFill>
              </a:rPr>
              <a:t> </a:t>
            </a:r>
            <a:r>
              <a:rPr sz="1425" dirty="0" err="1">
                <a:solidFill>
                  <a:srgbClr val="5B5B5B"/>
                </a:solidFill>
              </a:rPr>
              <a:t>arızaları</a:t>
            </a:r>
            <a:br>
              <a:rPr lang="tr-TR" sz="1425" dirty="0">
                <a:solidFill>
                  <a:srgbClr val="5B5B5B"/>
                </a:solidFill>
              </a:rPr>
            </a:br>
            <a:br>
              <a:rPr dirty="0"/>
            </a:br>
            <a:r>
              <a:rPr sz="1425" dirty="0" err="1">
                <a:solidFill>
                  <a:srgbClr val="5B5B5B"/>
                </a:solidFill>
              </a:rPr>
              <a:t>bt</a:t>
            </a:r>
            <a:r>
              <a:rPr sz="1425" dirty="0">
                <a:solidFill>
                  <a:srgbClr val="5B5B5B"/>
                </a:solidFill>
              </a:rPr>
              <a:t>@</a:t>
            </a:r>
            <a:r>
              <a:rPr lang="tr-TR" sz="1425" dirty="0" err="1">
                <a:solidFill>
                  <a:srgbClr val="5B5B5B"/>
                </a:solidFill>
              </a:rPr>
              <a:t>medipol.edu.tr</a:t>
            </a:r>
            <a:endParaRPr sz="1425" b="0" dirty="0">
              <a:solidFill>
                <a:srgbClr val="5B5B5B"/>
              </a:solidFill>
            </a:endParaRPr>
          </a:p>
        </p:txBody>
      </p:sp>
      <p:sp>
        <p:nvSpPr>
          <p:cNvPr id="10" name="bt-rule">
            <a:extLst>
              <a:ext uri="{FF2B5EF4-FFF2-40B4-BE49-F238E27FC236}">
                <a16:creationId xmlns:a16="http://schemas.microsoft.com/office/drawing/2014/main" id="{F44DFE7A-FA2C-41E7-AF47-5DBB008CC9AC}"/>
              </a:ext>
            </a:extLst>
          </p:cNvPr>
          <p:cNvSpPr>
            <a:spLocks noGrp="1"/>
          </p:cNvSpPr>
          <p:nvPr/>
        </p:nvSpPr>
        <p:spPr>
          <a:xfrm>
            <a:off x="4572000" y="4171064"/>
            <a:ext cx="6191250" cy="19050"/>
          </a:xfrm>
          <a:prstGeom prst="rect">
            <a:avLst/>
          </a:prstGeom>
          <a:solidFill>
            <a:srgbClr val="D8D2CE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1" name="tech-head">
            <a:extLst>
              <a:ext uri="{FF2B5EF4-FFF2-40B4-BE49-F238E27FC236}">
                <a16:creationId xmlns:a16="http://schemas.microsoft.com/office/drawing/2014/main" id="{D2FA9B74-10AE-463C-B397-AACE8D5CE4B5}"/>
              </a:ext>
            </a:extLst>
          </p:cNvPr>
          <p:cNvSpPr>
            <a:spLocks noGrp="1"/>
          </p:cNvSpPr>
          <p:nvPr/>
        </p:nvSpPr>
        <p:spPr>
          <a:xfrm>
            <a:off x="4552950" y="4419600"/>
            <a:ext cx="14287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575" b="1">
                <a:solidFill>
                  <a:srgbClr val="C63B12"/>
                </a:solidFill>
              </a:defRPr>
            </a:pPr>
            <a:r>
              <a:rPr sz="1575" b="1" dirty="0">
                <a:solidFill>
                  <a:srgbClr val="C63B12"/>
                </a:solidFill>
              </a:rPr>
              <a:t>Teknik</a:t>
            </a:r>
          </a:p>
        </p:txBody>
      </p:sp>
      <p:sp>
        <p:nvSpPr>
          <p:cNvPr id="12" name="tech-body">
            <a:extLst>
              <a:ext uri="{FF2B5EF4-FFF2-40B4-BE49-F238E27FC236}">
                <a16:creationId xmlns:a16="http://schemas.microsoft.com/office/drawing/2014/main" id="{5CBD6383-EAAA-411C-9B6B-8DAA44109B8B}"/>
              </a:ext>
            </a:extLst>
          </p:cNvPr>
          <p:cNvSpPr>
            <a:spLocks noGrp="1"/>
          </p:cNvSpPr>
          <p:nvPr/>
        </p:nvSpPr>
        <p:spPr>
          <a:xfrm>
            <a:off x="6134100" y="4190114"/>
            <a:ext cx="504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425" b="0">
                <a:solidFill>
                  <a:srgbClr val="5B5B5B"/>
                </a:solidFill>
              </a:defRPr>
            </a:pPr>
            <a:br>
              <a:rPr dirty="0"/>
            </a:br>
            <a:r>
              <a:rPr sz="1425" b="0" dirty="0" err="1">
                <a:solidFill>
                  <a:srgbClr val="5B5B5B"/>
                </a:solidFill>
              </a:rPr>
              <a:t>Elektrik</a:t>
            </a:r>
            <a:r>
              <a:rPr sz="1425" b="0" dirty="0">
                <a:solidFill>
                  <a:srgbClr val="5B5B5B"/>
                </a:solidFill>
              </a:rPr>
              <a:t>,</a:t>
            </a:r>
            <a:r>
              <a:rPr lang="tr-TR" sz="1425" b="0" dirty="0">
                <a:solidFill>
                  <a:srgbClr val="5B5B5B"/>
                </a:solidFill>
              </a:rPr>
              <a:t> </a:t>
            </a:r>
            <a:r>
              <a:rPr sz="1425" b="0" dirty="0">
                <a:solidFill>
                  <a:srgbClr val="5B5B5B"/>
                </a:solidFill>
              </a:rPr>
              <a:t>sig</a:t>
            </a:r>
            <a:r>
              <a:rPr lang="tr-TR" sz="1425" b="0" dirty="0">
                <a:solidFill>
                  <a:srgbClr val="5B5B5B"/>
                </a:solidFill>
              </a:rPr>
              <a:t>o</a:t>
            </a:r>
            <a:r>
              <a:rPr sz="1425" b="0" dirty="0" err="1">
                <a:solidFill>
                  <a:srgbClr val="5B5B5B"/>
                </a:solidFill>
              </a:rPr>
              <a:t>rta</a:t>
            </a:r>
            <a:r>
              <a:rPr sz="1425" b="0" dirty="0">
                <a:solidFill>
                  <a:srgbClr val="5B5B5B"/>
                </a:solidFill>
              </a:rPr>
              <a:t>, </a:t>
            </a:r>
            <a:r>
              <a:rPr sz="1425" b="0" dirty="0" err="1">
                <a:solidFill>
                  <a:srgbClr val="5B5B5B"/>
                </a:solidFill>
              </a:rPr>
              <a:t>klima</a:t>
            </a:r>
            <a:r>
              <a:rPr sz="1425" b="0" dirty="0">
                <a:solidFill>
                  <a:srgbClr val="5B5B5B"/>
                </a:solidFill>
              </a:rPr>
              <a:t>, </a:t>
            </a:r>
            <a:r>
              <a:rPr sz="1425" b="0" dirty="0" err="1">
                <a:solidFill>
                  <a:srgbClr val="5B5B5B"/>
                </a:solidFill>
              </a:rPr>
              <a:t>pencere</a:t>
            </a:r>
            <a:r>
              <a:rPr sz="1425" b="0" dirty="0">
                <a:solidFill>
                  <a:srgbClr val="5B5B5B"/>
                </a:solidFill>
              </a:rPr>
              <a:t>/cam, </a:t>
            </a:r>
            <a:r>
              <a:rPr lang="tr-TR" sz="1425" b="0" dirty="0">
                <a:solidFill>
                  <a:srgbClr val="5B5B5B"/>
                </a:solidFill>
              </a:rPr>
              <a:t>t</a:t>
            </a:r>
            <a:r>
              <a:rPr sz="1425" b="0" dirty="0" err="1">
                <a:solidFill>
                  <a:srgbClr val="5B5B5B"/>
                </a:solidFill>
              </a:rPr>
              <a:t>eknik</a:t>
            </a:r>
            <a:r>
              <a:rPr sz="1425" b="0" dirty="0">
                <a:solidFill>
                  <a:srgbClr val="5B5B5B"/>
                </a:solidFill>
              </a:rPr>
              <a:t> </a:t>
            </a:r>
            <a:r>
              <a:rPr sz="1425" b="0" dirty="0" err="1">
                <a:solidFill>
                  <a:srgbClr val="5B5B5B"/>
                </a:solidFill>
              </a:rPr>
              <a:t>aksaklıklar</a:t>
            </a:r>
            <a:r>
              <a:rPr sz="1425" b="0" dirty="0">
                <a:solidFill>
                  <a:srgbClr val="5B5B5B"/>
                </a:solidFill>
              </a:rPr>
              <a:t> </a:t>
            </a:r>
            <a:r>
              <a:rPr sz="1425" b="0" dirty="0" err="1">
                <a:solidFill>
                  <a:srgbClr val="5B5B5B"/>
                </a:solidFill>
              </a:rPr>
              <a:t>ve</a:t>
            </a:r>
            <a:r>
              <a:rPr sz="1425" b="0" dirty="0">
                <a:solidFill>
                  <a:srgbClr val="5B5B5B"/>
                </a:solidFill>
              </a:rPr>
              <a:t> </a:t>
            </a:r>
            <a:r>
              <a:rPr sz="1425" b="0" dirty="0" err="1">
                <a:solidFill>
                  <a:srgbClr val="5B5B5B"/>
                </a:solidFill>
              </a:rPr>
              <a:t>tadilat</a:t>
            </a:r>
            <a:br>
              <a:rPr lang="tr-TR" sz="1425" b="0" dirty="0">
                <a:solidFill>
                  <a:srgbClr val="5B5B5B"/>
                </a:solidFill>
              </a:rPr>
            </a:br>
            <a:br>
              <a:rPr dirty="0"/>
            </a:br>
            <a:r>
              <a:rPr sz="1425" b="0" dirty="0" err="1">
                <a:solidFill>
                  <a:srgbClr val="5B5B5B"/>
                </a:solidFill>
              </a:rPr>
              <a:t>kuzeyteknik</a:t>
            </a:r>
            <a:r>
              <a:rPr sz="1425" b="0" dirty="0">
                <a:solidFill>
                  <a:srgbClr val="5B5B5B"/>
                </a:solidFill>
              </a:rPr>
              <a:t>@</a:t>
            </a:r>
            <a:r>
              <a:rPr lang="tr-TR" sz="1425" b="0" dirty="0" err="1">
                <a:solidFill>
                  <a:srgbClr val="5B5B5B"/>
                </a:solidFill>
              </a:rPr>
              <a:t>medipol.edu.tr</a:t>
            </a:r>
            <a:endParaRPr sz="1425" b="0" dirty="0">
              <a:solidFill>
                <a:srgbClr val="5B5B5B"/>
              </a:solidFill>
            </a:endParaRPr>
          </a:p>
        </p:txBody>
      </p:sp>
      <p:sp>
        <p:nvSpPr>
          <p:cNvPr id="15" name="footer-14">
            <a:extLst>
              <a:ext uri="{FF2B5EF4-FFF2-40B4-BE49-F238E27FC236}">
                <a16:creationId xmlns:a16="http://schemas.microsoft.com/office/drawing/2014/main" id="{D883E9FB-B07C-4B3C-9737-F2B6B0420EC4}"/>
              </a:ext>
            </a:extLst>
          </p:cNvPr>
          <p:cNvSpPr>
            <a:spLocks noGrp="1"/>
          </p:cNvSpPr>
          <p:nvPr/>
        </p:nvSpPr>
        <p:spPr>
          <a:xfrm>
            <a:off x="685800" y="6400800"/>
            <a:ext cx="23812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900" b="1">
                <a:solidFill>
                  <a:srgbClr val="5B5B5B"/>
                </a:solidFill>
              </a:defRPr>
            </a:pPr>
            <a:r>
              <a:rPr sz="900" b="1">
                <a:solidFill>
                  <a:srgbClr val="5B5B5B"/>
                </a:solidFill>
              </a:rPr>
              <a:t>AKADEMİK SÜREÇLER</a:t>
            </a:r>
          </a:p>
        </p:txBody>
      </p:sp>
      <p:sp>
        <p:nvSpPr>
          <p:cNvPr id="16" name="page-14">
            <a:extLst>
              <a:ext uri="{FF2B5EF4-FFF2-40B4-BE49-F238E27FC236}">
                <a16:creationId xmlns:a16="http://schemas.microsoft.com/office/drawing/2014/main" id="{F8DC6A07-881D-47C3-8471-588555B187C2}"/>
              </a:ext>
            </a:extLst>
          </p:cNvPr>
          <p:cNvSpPr>
            <a:spLocks noGrp="1"/>
          </p:cNvSpPr>
          <p:nvPr/>
        </p:nvSpPr>
        <p:spPr>
          <a:xfrm>
            <a:off x="11068050" y="6400800"/>
            <a:ext cx="4381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900" b="1">
                <a:solidFill>
                  <a:srgbClr val="5B5B5B"/>
                </a:solidFill>
              </a:defRPr>
            </a:pPr>
            <a:r>
              <a:rPr sz="900" b="1">
                <a:solidFill>
                  <a:srgbClr val="5B5B5B"/>
                </a:solidFill>
              </a:rPr>
              <a:t>14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FCFF4D3-2FE7-5B47-D606-E6D8375D5B8A}"/>
              </a:ext>
            </a:extLst>
          </p:cNvPr>
          <p:cNvSpPr>
            <a:spLocks noGrp="1"/>
          </p:cNvSpPr>
          <p:nvPr/>
        </p:nvSpPr>
        <p:spPr>
          <a:xfrm>
            <a:off x="685800" y="824553"/>
            <a:ext cx="755788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  <a:defRPr sz="3450" b="0">
                <a:solidFill>
                  <a:srgbClr val="151515"/>
                </a:solidFill>
              </a:defRPr>
            </a:pPr>
            <a:r>
              <a:rPr lang="tr-TR" sz="2800" dirty="0">
                <a:solidFill>
                  <a:srgbClr val="151515"/>
                </a:solidFill>
              </a:rPr>
              <a:t>RPR</a:t>
            </a:r>
            <a:r>
              <a:rPr sz="2800" b="0" dirty="0">
                <a:solidFill>
                  <a:srgbClr val="151515"/>
                </a:solidFill>
              </a:rPr>
              <a:t> / BT / TEKNİK AYRIMI</a:t>
            </a:r>
            <a:endParaRPr sz="2800" dirty="0"/>
          </a:p>
        </p:txBody>
      </p:sp>
      <p:sp>
        <p:nvSpPr>
          <p:cNvPr id="18" name="section-circle">
            <a:extLst>
              <a:ext uri="{FF2B5EF4-FFF2-40B4-BE49-F238E27FC236}">
                <a16:creationId xmlns:a16="http://schemas.microsoft.com/office/drawing/2014/main" id="{2187B40D-ADB2-B259-7D79-0E935940EEDF}"/>
              </a:ext>
            </a:extLst>
          </p:cNvPr>
          <p:cNvSpPr>
            <a:spLocks noGrp="1"/>
          </p:cNvSpPr>
          <p:nvPr/>
        </p:nvSpPr>
        <p:spPr>
          <a:xfrm>
            <a:off x="8975035" y="646458"/>
            <a:ext cx="2093015" cy="1810992"/>
          </a:xfrm>
          <a:prstGeom prst="ellipse">
            <a:avLst/>
          </a:prstGeom>
          <a:solidFill>
            <a:srgbClr val="C63B12"/>
          </a:solidFill>
          <a:ln w="0">
            <a:solidFill>
              <a:srgbClr val="C63B12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9" name="section-num">
            <a:extLst>
              <a:ext uri="{FF2B5EF4-FFF2-40B4-BE49-F238E27FC236}">
                <a16:creationId xmlns:a16="http://schemas.microsoft.com/office/drawing/2014/main" id="{27745717-B34B-1AEA-1B69-E80C94AF0F4B}"/>
              </a:ext>
            </a:extLst>
          </p:cNvPr>
          <p:cNvSpPr>
            <a:spLocks noGrp="1"/>
          </p:cNvSpPr>
          <p:nvPr/>
        </p:nvSpPr>
        <p:spPr>
          <a:xfrm>
            <a:off x="9116667" y="1086163"/>
            <a:ext cx="180975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buNone/>
              <a:defRPr sz="5700" b="1">
                <a:solidFill>
                  <a:srgbClr val="FFFFFF"/>
                </a:solidFill>
              </a:defRPr>
            </a:pPr>
            <a:r>
              <a:rPr lang="tr-TR" sz="5700" b="1" dirty="0">
                <a:solidFill>
                  <a:srgbClr val="FFFFFF"/>
                </a:solidFill>
              </a:rPr>
              <a:t>6</a:t>
            </a:r>
            <a:endParaRPr sz="57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93831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ullet-title">
            <a:extLst>
              <a:ext uri="{FF2B5EF4-FFF2-40B4-BE49-F238E27FC236}">
                <a16:creationId xmlns:a16="http://schemas.microsoft.com/office/drawing/2014/main" id="{D23D1CF1-4E02-4E3B-93BE-3FB17DBE7125}"/>
              </a:ext>
            </a:extLst>
          </p:cNvPr>
          <p:cNvSpPr>
            <a:spLocks noGrp="1"/>
          </p:cNvSpPr>
          <p:nvPr/>
        </p:nvSpPr>
        <p:spPr>
          <a:xfrm>
            <a:off x="685800" y="895350"/>
            <a:ext cx="9906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91440" tIns="45720" rIns="91440" bIns="45720" anchor="t"/>
          <a:lstStyle/>
          <a:p>
            <a:pPr>
              <a:buNone/>
              <a:defRPr sz="2700" b="1">
                <a:solidFill>
                  <a:srgbClr val="151515"/>
                </a:solidFill>
              </a:defRPr>
            </a:pPr>
            <a:r>
              <a:rPr sz="2700" b="1">
                <a:solidFill>
                  <a:srgbClr val="151515"/>
                </a:solidFill>
              </a:rPr>
              <a:t>Not giriş süreci ve son tarihleri</a:t>
            </a:r>
          </a:p>
        </p:txBody>
      </p:sp>
      <p:sp>
        <p:nvSpPr>
          <p:cNvPr id="3" name="bullet-lead">
            <a:extLst>
              <a:ext uri="{FF2B5EF4-FFF2-40B4-BE49-F238E27FC236}">
                <a16:creationId xmlns:a16="http://schemas.microsoft.com/office/drawing/2014/main" id="{1962D48B-4374-4713-8064-8CC59A3B6B39}"/>
              </a:ext>
            </a:extLst>
          </p:cNvPr>
          <p:cNvSpPr>
            <a:spLocks noGrp="1"/>
          </p:cNvSpPr>
          <p:nvPr/>
        </p:nvSpPr>
        <p:spPr>
          <a:xfrm>
            <a:off x="685800" y="1466850"/>
            <a:ext cx="100012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91440" tIns="45720" rIns="91440" bIns="45720" anchor="t"/>
          <a:lstStyle/>
          <a:p>
            <a:pPr>
              <a:buNone/>
              <a:defRPr sz="1425" b="0">
                <a:solidFill>
                  <a:srgbClr val="5B5B5B"/>
                </a:solidFill>
              </a:defRPr>
            </a:pPr>
            <a:r>
              <a:rPr sz="1400" b="0" dirty="0">
                <a:solidFill>
                  <a:srgbClr val="5B5B5B"/>
                </a:solidFill>
              </a:rPr>
              <a:t>Not </a:t>
            </a:r>
            <a:r>
              <a:rPr sz="1400" dirty="0" err="1">
                <a:solidFill>
                  <a:srgbClr val="5B5B5B"/>
                </a:solidFill>
              </a:rPr>
              <a:t>girişleri</a:t>
            </a:r>
            <a:r>
              <a:rPr sz="1400" dirty="0">
                <a:solidFill>
                  <a:srgbClr val="5B5B5B"/>
                </a:solidFill>
              </a:rPr>
              <a:t> MEBIS</a:t>
            </a:r>
            <a:r>
              <a:rPr sz="1400" b="0" dirty="0">
                <a:solidFill>
                  <a:srgbClr val="5B5B5B"/>
                </a:solidFill>
              </a:rPr>
              <a:t> </a:t>
            </a:r>
            <a:r>
              <a:rPr sz="1400" b="0" dirty="0" err="1">
                <a:solidFill>
                  <a:srgbClr val="5B5B5B"/>
                </a:solidFill>
              </a:rPr>
              <a:t>üzerinden</a:t>
            </a:r>
            <a:r>
              <a:rPr sz="1400" dirty="0">
                <a:solidFill>
                  <a:srgbClr val="5B5B5B"/>
                </a:solidFill>
              </a:rPr>
              <a:t> </a:t>
            </a:r>
            <a:r>
              <a:rPr sz="1400" dirty="0" err="1">
                <a:solidFill>
                  <a:srgbClr val="5B5B5B"/>
                </a:solidFill>
              </a:rPr>
              <a:t>veya</a:t>
            </a:r>
            <a:r>
              <a:rPr sz="1400" dirty="0">
                <a:solidFill>
                  <a:srgbClr val="5B5B5B"/>
                </a:solidFill>
              </a:rPr>
              <a:t> </a:t>
            </a:r>
            <a:r>
              <a:rPr sz="1400" dirty="0" err="1">
                <a:solidFill>
                  <a:srgbClr val="5B5B5B"/>
                </a:solidFill>
              </a:rPr>
              <a:t>ilgili</a:t>
            </a:r>
            <a:r>
              <a:rPr sz="1400" dirty="0">
                <a:solidFill>
                  <a:srgbClr val="5B5B5B"/>
                </a:solidFill>
              </a:rPr>
              <a:t> excel </a:t>
            </a:r>
            <a:r>
              <a:rPr sz="1400" dirty="0" err="1">
                <a:solidFill>
                  <a:srgbClr val="5B5B5B"/>
                </a:solidFill>
              </a:rPr>
              <a:t>dosyası</a:t>
            </a:r>
            <a:r>
              <a:rPr sz="1400" dirty="0">
                <a:solidFill>
                  <a:srgbClr val="5B5B5B"/>
                </a:solidFill>
              </a:rPr>
              <a:t> </a:t>
            </a:r>
            <a:r>
              <a:rPr sz="1400" dirty="0" err="1">
                <a:solidFill>
                  <a:srgbClr val="5B5B5B"/>
                </a:solidFill>
              </a:rPr>
              <a:t>üzerinden</a:t>
            </a:r>
            <a:r>
              <a:rPr sz="1400" dirty="0">
                <a:solidFill>
                  <a:srgbClr val="5B5B5B"/>
                </a:solidFill>
              </a:rPr>
              <a:t> </a:t>
            </a:r>
            <a:r>
              <a:rPr sz="1400" dirty="0" err="1">
                <a:solidFill>
                  <a:srgbClr val="5B5B5B"/>
                </a:solidFill>
              </a:rPr>
              <a:t>yürütülür</a:t>
            </a:r>
            <a:r>
              <a:rPr sz="1400" b="0" dirty="0">
                <a:solidFill>
                  <a:srgbClr val="5B5B5B"/>
                </a:solidFill>
              </a:rPr>
              <a:t>; </a:t>
            </a:r>
            <a:r>
              <a:rPr sz="1400" b="0" dirty="0" err="1">
                <a:solidFill>
                  <a:srgbClr val="5B5B5B"/>
                </a:solidFill>
              </a:rPr>
              <a:t>tarihler</a:t>
            </a:r>
            <a:r>
              <a:rPr sz="1400" b="0" dirty="0">
                <a:solidFill>
                  <a:srgbClr val="5B5B5B"/>
                </a:solidFill>
              </a:rPr>
              <a:t> </a:t>
            </a:r>
            <a:r>
              <a:rPr sz="1400" b="0" dirty="0" err="1">
                <a:solidFill>
                  <a:srgbClr val="5B5B5B"/>
                </a:solidFill>
              </a:rPr>
              <a:t>dönemsel</a:t>
            </a:r>
            <a:r>
              <a:rPr sz="1400" b="0" dirty="0">
                <a:solidFill>
                  <a:srgbClr val="5B5B5B"/>
                </a:solidFill>
              </a:rPr>
              <a:t> </a:t>
            </a:r>
            <a:r>
              <a:rPr sz="1400" b="0" dirty="0" err="1">
                <a:solidFill>
                  <a:srgbClr val="5B5B5B"/>
                </a:solidFill>
              </a:rPr>
              <a:t>listelerle</a:t>
            </a:r>
            <a:r>
              <a:rPr sz="1400" b="0" dirty="0">
                <a:solidFill>
                  <a:srgbClr val="5B5B5B"/>
                </a:solidFill>
              </a:rPr>
              <a:t> </a:t>
            </a:r>
            <a:r>
              <a:rPr sz="1400" b="0" dirty="0" err="1">
                <a:solidFill>
                  <a:srgbClr val="5B5B5B"/>
                </a:solidFill>
              </a:rPr>
              <a:t>duyurulur</a:t>
            </a:r>
            <a:r>
              <a:rPr sz="1400" b="0" dirty="0">
                <a:solidFill>
                  <a:srgbClr val="5B5B5B"/>
                </a:solidFill>
              </a:rPr>
              <a:t>.</a:t>
            </a:r>
          </a:p>
        </p:txBody>
      </p:sp>
      <p:sp>
        <p:nvSpPr>
          <p:cNvPr id="4" name="bullet-rule">
            <a:extLst>
              <a:ext uri="{FF2B5EF4-FFF2-40B4-BE49-F238E27FC236}">
                <a16:creationId xmlns:a16="http://schemas.microsoft.com/office/drawing/2014/main" id="{3473D651-6DB5-4300-AA76-D84FD3775D5E}"/>
              </a:ext>
            </a:extLst>
          </p:cNvPr>
          <p:cNvSpPr>
            <a:spLocks noGrp="1"/>
          </p:cNvSpPr>
          <p:nvPr/>
        </p:nvSpPr>
        <p:spPr>
          <a:xfrm>
            <a:off x="685800" y="2114550"/>
            <a:ext cx="57150" cy="3143250"/>
          </a:xfrm>
          <a:prstGeom prst="roundRect">
            <a:avLst>
              <a:gd name="adj" fmla="val 50000"/>
            </a:avLst>
          </a:prstGeom>
          <a:solidFill>
            <a:srgbClr val="E24A1A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" name="bullet-n-0">
            <a:extLst>
              <a:ext uri="{FF2B5EF4-FFF2-40B4-BE49-F238E27FC236}">
                <a16:creationId xmlns:a16="http://schemas.microsoft.com/office/drawing/2014/main" id="{95B11882-1C4D-44D4-8647-9A58BC38EE49}"/>
              </a:ext>
            </a:extLst>
          </p:cNvPr>
          <p:cNvSpPr>
            <a:spLocks noGrp="1"/>
          </p:cNvSpPr>
          <p:nvPr/>
        </p:nvSpPr>
        <p:spPr>
          <a:xfrm>
            <a:off x="971550" y="2171700"/>
            <a:ext cx="4381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200" b="1">
                <a:solidFill>
                  <a:srgbClr val="C63B12"/>
                </a:solidFill>
              </a:defRPr>
            </a:pPr>
            <a:r>
              <a:rPr sz="1200" b="1">
                <a:solidFill>
                  <a:srgbClr val="C63B12"/>
                </a:solidFill>
              </a:rPr>
              <a:t>01</a:t>
            </a:r>
          </a:p>
        </p:txBody>
      </p:sp>
      <p:sp>
        <p:nvSpPr>
          <p:cNvPr id="7" name="bullet-n-1">
            <a:extLst>
              <a:ext uri="{FF2B5EF4-FFF2-40B4-BE49-F238E27FC236}">
                <a16:creationId xmlns:a16="http://schemas.microsoft.com/office/drawing/2014/main" id="{54C7E1B8-C9D4-435F-97F9-BA1074A5213A}"/>
              </a:ext>
            </a:extLst>
          </p:cNvPr>
          <p:cNvSpPr>
            <a:spLocks noGrp="1"/>
          </p:cNvSpPr>
          <p:nvPr/>
        </p:nvSpPr>
        <p:spPr>
          <a:xfrm>
            <a:off x="971550" y="2781300"/>
            <a:ext cx="4381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200" b="1">
                <a:solidFill>
                  <a:srgbClr val="C63B12"/>
                </a:solidFill>
              </a:defRPr>
            </a:pPr>
            <a:r>
              <a:rPr sz="1200" b="1">
                <a:solidFill>
                  <a:srgbClr val="C63B12"/>
                </a:solidFill>
              </a:rPr>
              <a:t>02</a:t>
            </a:r>
          </a:p>
        </p:txBody>
      </p:sp>
      <p:sp>
        <p:nvSpPr>
          <p:cNvPr id="8" name="bullet-t-1">
            <a:extLst>
              <a:ext uri="{FF2B5EF4-FFF2-40B4-BE49-F238E27FC236}">
                <a16:creationId xmlns:a16="http://schemas.microsoft.com/office/drawing/2014/main" id="{52805FBA-E41C-4BE9-92F2-E506AA3B5244}"/>
              </a:ext>
            </a:extLst>
          </p:cNvPr>
          <p:cNvSpPr>
            <a:spLocks noGrp="1"/>
          </p:cNvSpPr>
          <p:nvPr/>
        </p:nvSpPr>
        <p:spPr>
          <a:xfrm>
            <a:off x="1562100" y="2762250"/>
            <a:ext cx="6572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91440" tIns="45720" rIns="91440" bIns="45720" anchor="t"/>
          <a:lstStyle/>
          <a:p>
            <a:pPr>
              <a:buNone/>
              <a:defRPr sz="1500" b="0">
                <a:solidFill>
                  <a:srgbClr val="151515"/>
                </a:solidFill>
              </a:defRPr>
            </a:pPr>
            <a:r>
              <a:rPr sz="1500" b="0" dirty="0">
                <a:solidFill>
                  <a:srgbClr val="151515"/>
                </a:solidFill>
              </a:rPr>
              <a:t>Not </a:t>
            </a:r>
            <a:r>
              <a:rPr sz="1500" b="0" dirty="0" err="1">
                <a:solidFill>
                  <a:srgbClr val="151515"/>
                </a:solidFill>
              </a:rPr>
              <a:t>giriş</a:t>
            </a:r>
            <a:r>
              <a:rPr sz="1500" b="0" dirty="0">
                <a:solidFill>
                  <a:srgbClr val="151515"/>
                </a:solidFill>
              </a:rPr>
              <a:t> </a:t>
            </a:r>
            <a:r>
              <a:rPr sz="1500" b="0" dirty="0" err="1">
                <a:solidFill>
                  <a:srgbClr val="151515"/>
                </a:solidFill>
              </a:rPr>
              <a:t>ekranları</a:t>
            </a:r>
            <a:r>
              <a:rPr sz="1500" b="0" dirty="0">
                <a:solidFill>
                  <a:srgbClr val="151515"/>
                </a:solidFill>
              </a:rPr>
              <a:t> </a:t>
            </a:r>
            <a:r>
              <a:rPr lang="tr-TR" sz="1500" dirty="0">
                <a:solidFill>
                  <a:srgbClr val="151515"/>
                </a:solidFill>
              </a:rPr>
              <a:t>RP&amp;R</a:t>
            </a:r>
            <a:r>
              <a:rPr sz="1500" b="0" dirty="0">
                <a:solidFill>
                  <a:srgbClr val="151515"/>
                </a:solidFill>
              </a:rPr>
              <a:t> </a:t>
            </a:r>
            <a:r>
              <a:rPr sz="1500" b="0" dirty="0" err="1">
                <a:solidFill>
                  <a:srgbClr val="151515"/>
                </a:solidFill>
              </a:rPr>
              <a:t>tarafından</a:t>
            </a:r>
            <a:r>
              <a:rPr sz="1500" b="0" dirty="0">
                <a:solidFill>
                  <a:srgbClr val="151515"/>
                </a:solidFill>
              </a:rPr>
              <a:t> </a:t>
            </a:r>
            <a:r>
              <a:rPr sz="1500" b="0" dirty="0" err="1">
                <a:solidFill>
                  <a:srgbClr val="151515"/>
                </a:solidFill>
              </a:rPr>
              <a:t>açılır</a:t>
            </a:r>
            <a:r>
              <a:rPr sz="1500" b="0" dirty="0">
                <a:solidFill>
                  <a:srgbClr val="151515"/>
                </a:solidFill>
              </a:rPr>
              <a:t> </a:t>
            </a:r>
            <a:r>
              <a:rPr sz="1500" b="0" dirty="0" err="1">
                <a:solidFill>
                  <a:srgbClr val="151515"/>
                </a:solidFill>
              </a:rPr>
              <a:t>ve</a:t>
            </a:r>
            <a:r>
              <a:rPr sz="1500" b="0" dirty="0">
                <a:solidFill>
                  <a:srgbClr val="151515"/>
                </a:solidFill>
              </a:rPr>
              <a:t> </a:t>
            </a:r>
            <a:r>
              <a:rPr sz="1500" dirty="0" err="1">
                <a:solidFill>
                  <a:srgbClr val="151515"/>
                </a:solidFill>
              </a:rPr>
              <a:t>giriş</a:t>
            </a:r>
            <a:r>
              <a:rPr sz="1500" dirty="0">
                <a:solidFill>
                  <a:srgbClr val="151515"/>
                </a:solidFill>
              </a:rPr>
              <a:t>-son </a:t>
            </a:r>
            <a:r>
              <a:rPr sz="1500" dirty="0" err="1">
                <a:solidFill>
                  <a:srgbClr val="151515"/>
                </a:solidFill>
              </a:rPr>
              <a:t>tarihleri</a:t>
            </a:r>
            <a:r>
              <a:rPr sz="1500" dirty="0">
                <a:solidFill>
                  <a:srgbClr val="151515"/>
                </a:solidFill>
              </a:rPr>
              <a:t> </a:t>
            </a:r>
            <a:r>
              <a:rPr sz="1500" b="0" dirty="0" err="1">
                <a:solidFill>
                  <a:srgbClr val="151515"/>
                </a:solidFill>
              </a:rPr>
              <a:t>duyurulur</a:t>
            </a:r>
            <a:r>
              <a:rPr sz="1500" b="0" dirty="0">
                <a:solidFill>
                  <a:srgbClr val="151515"/>
                </a:solidFill>
              </a:rPr>
              <a:t>.</a:t>
            </a:r>
          </a:p>
        </p:txBody>
      </p:sp>
      <p:sp>
        <p:nvSpPr>
          <p:cNvPr id="9" name="bullet-n-2">
            <a:extLst>
              <a:ext uri="{FF2B5EF4-FFF2-40B4-BE49-F238E27FC236}">
                <a16:creationId xmlns:a16="http://schemas.microsoft.com/office/drawing/2014/main" id="{C269FFE0-5457-45E8-9578-70B05C6A2289}"/>
              </a:ext>
            </a:extLst>
          </p:cNvPr>
          <p:cNvSpPr>
            <a:spLocks noGrp="1"/>
          </p:cNvSpPr>
          <p:nvPr/>
        </p:nvSpPr>
        <p:spPr>
          <a:xfrm>
            <a:off x="971550" y="3390900"/>
            <a:ext cx="4381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200" b="1">
                <a:solidFill>
                  <a:srgbClr val="C63B12"/>
                </a:solidFill>
              </a:defRPr>
            </a:pPr>
            <a:r>
              <a:rPr sz="1200" b="1">
                <a:solidFill>
                  <a:srgbClr val="C63B12"/>
                </a:solidFill>
              </a:rPr>
              <a:t>03</a:t>
            </a:r>
          </a:p>
        </p:txBody>
      </p:sp>
      <p:sp>
        <p:nvSpPr>
          <p:cNvPr id="10" name="bullet-t-2">
            <a:extLst>
              <a:ext uri="{FF2B5EF4-FFF2-40B4-BE49-F238E27FC236}">
                <a16:creationId xmlns:a16="http://schemas.microsoft.com/office/drawing/2014/main" id="{7BFB233E-3ED5-4F0C-8DDF-96FAD35F131E}"/>
              </a:ext>
            </a:extLst>
          </p:cNvPr>
          <p:cNvSpPr>
            <a:spLocks noGrp="1"/>
          </p:cNvSpPr>
          <p:nvPr/>
        </p:nvSpPr>
        <p:spPr>
          <a:xfrm>
            <a:off x="1562100" y="3371850"/>
            <a:ext cx="6572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91440" tIns="45720" rIns="91440" bIns="45720" anchor="t"/>
          <a:lstStyle/>
          <a:p>
            <a:pPr>
              <a:buNone/>
              <a:defRPr sz="1500" b="0">
                <a:solidFill>
                  <a:srgbClr val="151515"/>
                </a:solidFill>
              </a:defRPr>
            </a:pPr>
            <a:r>
              <a:rPr sz="1500" b="0" dirty="0">
                <a:solidFill>
                  <a:srgbClr val="151515"/>
                </a:solidFill>
              </a:rPr>
              <a:t>Mid-track </a:t>
            </a:r>
            <a:r>
              <a:rPr sz="1500" b="0" dirty="0" err="1">
                <a:solidFill>
                  <a:srgbClr val="151515"/>
                </a:solidFill>
              </a:rPr>
              <a:t>ve</a:t>
            </a:r>
            <a:r>
              <a:rPr sz="1500" b="0" dirty="0">
                <a:solidFill>
                  <a:srgbClr val="151515"/>
                </a:solidFill>
              </a:rPr>
              <a:t> TAT son </a:t>
            </a:r>
            <a:r>
              <a:rPr sz="1500" b="0" dirty="0" err="1">
                <a:solidFill>
                  <a:srgbClr val="151515"/>
                </a:solidFill>
              </a:rPr>
              <a:t>tarihleri</a:t>
            </a:r>
            <a:r>
              <a:rPr sz="1500" dirty="0">
                <a:solidFill>
                  <a:srgbClr val="151515"/>
                </a:solidFill>
              </a:rPr>
              <a:t> "Notes to Proctors" da </a:t>
            </a:r>
            <a:r>
              <a:rPr sz="1500" b="0" dirty="0" err="1">
                <a:solidFill>
                  <a:srgbClr val="151515"/>
                </a:solidFill>
              </a:rPr>
              <a:t>belirtilir</a:t>
            </a:r>
            <a:r>
              <a:rPr sz="1500" b="0" dirty="0">
                <a:solidFill>
                  <a:srgbClr val="151515"/>
                </a:solidFill>
              </a:rPr>
              <a:t>.</a:t>
            </a:r>
          </a:p>
        </p:txBody>
      </p:sp>
      <p:sp>
        <p:nvSpPr>
          <p:cNvPr id="11" name="bullet-n-3">
            <a:extLst>
              <a:ext uri="{FF2B5EF4-FFF2-40B4-BE49-F238E27FC236}">
                <a16:creationId xmlns:a16="http://schemas.microsoft.com/office/drawing/2014/main" id="{8F8A0EF8-4D51-4B65-9826-24F6E746A8A8}"/>
              </a:ext>
            </a:extLst>
          </p:cNvPr>
          <p:cNvSpPr>
            <a:spLocks noGrp="1"/>
          </p:cNvSpPr>
          <p:nvPr/>
        </p:nvSpPr>
        <p:spPr>
          <a:xfrm>
            <a:off x="971550" y="4000500"/>
            <a:ext cx="4381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200" b="1">
                <a:solidFill>
                  <a:srgbClr val="C63B12"/>
                </a:solidFill>
              </a:defRPr>
            </a:pPr>
            <a:r>
              <a:rPr sz="1200" b="1">
                <a:solidFill>
                  <a:srgbClr val="C63B12"/>
                </a:solidFill>
              </a:rPr>
              <a:t>04</a:t>
            </a:r>
          </a:p>
        </p:txBody>
      </p:sp>
      <p:sp>
        <p:nvSpPr>
          <p:cNvPr id="12" name="bullet-t-3">
            <a:extLst>
              <a:ext uri="{FF2B5EF4-FFF2-40B4-BE49-F238E27FC236}">
                <a16:creationId xmlns:a16="http://schemas.microsoft.com/office/drawing/2014/main" id="{F67D21BC-21AF-4D32-B5E6-B24FB20F12ED}"/>
              </a:ext>
            </a:extLst>
          </p:cNvPr>
          <p:cNvSpPr>
            <a:spLocks noGrp="1"/>
          </p:cNvSpPr>
          <p:nvPr/>
        </p:nvSpPr>
        <p:spPr>
          <a:xfrm>
            <a:off x="1562100" y="3981450"/>
            <a:ext cx="6572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500" b="0">
                <a:solidFill>
                  <a:srgbClr val="151515"/>
                </a:solidFill>
              </a:defRPr>
            </a:pPr>
            <a:r>
              <a:rPr sz="1500" b="0">
                <a:solidFill>
                  <a:srgbClr val="151515"/>
                </a:solidFill>
              </a:rPr>
              <a:t>Proje, portfolyo ve TA notları ilan edilen süreler içinde tamamlanır.</a:t>
            </a:r>
          </a:p>
        </p:txBody>
      </p:sp>
      <p:sp>
        <p:nvSpPr>
          <p:cNvPr id="13" name="bullet-n-4">
            <a:extLst>
              <a:ext uri="{FF2B5EF4-FFF2-40B4-BE49-F238E27FC236}">
                <a16:creationId xmlns:a16="http://schemas.microsoft.com/office/drawing/2014/main" id="{5A7525BA-C061-450E-BC92-B36F4209A276}"/>
              </a:ext>
            </a:extLst>
          </p:cNvPr>
          <p:cNvSpPr>
            <a:spLocks noGrp="1"/>
          </p:cNvSpPr>
          <p:nvPr/>
        </p:nvSpPr>
        <p:spPr>
          <a:xfrm>
            <a:off x="971550" y="4610100"/>
            <a:ext cx="4381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200" b="1">
                <a:solidFill>
                  <a:srgbClr val="C63B12"/>
                </a:solidFill>
              </a:defRPr>
            </a:pPr>
            <a:r>
              <a:rPr sz="1200" b="1">
                <a:solidFill>
                  <a:srgbClr val="C63B12"/>
                </a:solidFill>
              </a:rPr>
              <a:t>05</a:t>
            </a:r>
          </a:p>
        </p:txBody>
      </p:sp>
      <p:sp>
        <p:nvSpPr>
          <p:cNvPr id="14" name="bullet-t-4">
            <a:extLst>
              <a:ext uri="{FF2B5EF4-FFF2-40B4-BE49-F238E27FC236}">
                <a16:creationId xmlns:a16="http://schemas.microsoft.com/office/drawing/2014/main" id="{F984404F-DBF9-4F70-A00F-FACFFE666B46}"/>
              </a:ext>
            </a:extLst>
          </p:cNvPr>
          <p:cNvSpPr>
            <a:spLocks noGrp="1"/>
          </p:cNvSpPr>
          <p:nvPr/>
        </p:nvSpPr>
        <p:spPr>
          <a:xfrm>
            <a:off x="1562100" y="4591050"/>
            <a:ext cx="6572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500" b="0">
                <a:solidFill>
                  <a:srgbClr val="151515"/>
                </a:solidFill>
              </a:defRPr>
            </a:pPr>
            <a:r>
              <a:rPr sz="1500" b="0">
                <a:solidFill>
                  <a:srgbClr val="151515"/>
                </a:solidFill>
              </a:rPr>
              <a:t>Eksik veya hatalı notlar kontrol edilerek ilgili sorumluya bildirilir.</a:t>
            </a:r>
          </a:p>
        </p:txBody>
      </p:sp>
      <p:sp>
        <p:nvSpPr>
          <p:cNvPr id="15" name="bullet-callout">
            <a:extLst>
              <a:ext uri="{FF2B5EF4-FFF2-40B4-BE49-F238E27FC236}">
                <a16:creationId xmlns:a16="http://schemas.microsoft.com/office/drawing/2014/main" id="{0A3B42A8-2A6B-4E9B-8C1D-80F24518A3DE}"/>
              </a:ext>
            </a:extLst>
          </p:cNvPr>
          <p:cNvSpPr>
            <a:spLocks noGrp="1"/>
          </p:cNvSpPr>
          <p:nvPr/>
        </p:nvSpPr>
        <p:spPr>
          <a:xfrm>
            <a:off x="8515350" y="2492006"/>
            <a:ext cx="2990850" cy="3105150"/>
          </a:xfrm>
          <a:prstGeom prst="roundRect">
            <a:avLst>
              <a:gd name="adj" fmla="val 3822"/>
            </a:avLst>
          </a:prstGeom>
          <a:solidFill>
            <a:srgbClr val="F7E7E0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6" name="callout-label">
            <a:extLst>
              <a:ext uri="{FF2B5EF4-FFF2-40B4-BE49-F238E27FC236}">
                <a16:creationId xmlns:a16="http://schemas.microsoft.com/office/drawing/2014/main" id="{098184A1-C34C-4039-823A-C1AE3326EC05}"/>
              </a:ext>
            </a:extLst>
          </p:cNvPr>
          <p:cNvSpPr>
            <a:spLocks noGrp="1"/>
          </p:cNvSpPr>
          <p:nvPr/>
        </p:nvSpPr>
        <p:spPr>
          <a:xfrm>
            <a:off x="8921197" y="3399982"/>
            <a:ext cx="2000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050" b="1">
                <a:solidFill>
                  <a:srgbClr val="C63B12"/>
                </a:solidFill>
              </a:defRPr>
            </a:pPr>
            <a:r>
              <a:rPr sz="1050" b="1" dirty="0">
                <a:solidFill>
                  <a:srgbClr val="C63B12"/>
                </a:solidFill>
              </a:rPr>
              <a:t>ÖNEMLİ</a:t>
            </a:r>
          </a:p>
        </p:txBody>
      </p:sp>
      <p:sp>
        <p:nvSpPr>
          <p:cNvPr id="17" name="callout-text">
            <a:extLst>
              <a:ext uri="{FF2B5EF4-FFF2-40B4-BE49-F238E27FC236}">
                <a16:creationId xmlns:a16="http://schemas.microsoft.com/office/drawing/2014/main" id="{0660F9E3-0B78-4C40-8470-ED7022E34C5C}"/>
              </a:ext>
            </a:extLst>
          </p:cNvPr>
          <p:cNvSpPr>
            <a:spLocks noGrp="1"/>
          </p:cNvSpPr>
          <p:nvPr/>
        </p:nvSpPr>
        <p:spPr>
          <a:xfrm>
            <a:off x="8909100" y="3842784"/>
            <a:ext cx="2190750" cy="1619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91440" tIns="45720" rIns="91440" bIns="45720" anchor="t"/>
          <a:lstStyle/>
          <a:p>
            <a:pPr>
              <a:buNone/>
              <a:defRPr sz="1575" b="1">
                <a:solidFill>
                  <a:srgbClr val="151515"/>
                </a:solidFill>
              </a:defRPr>
            </a:pPr>
            <a:r>
              <a:rPr sz="1550" b="1" dirty="0">
                <a:solidFill>
                  <a:srgbClr val="151515"/>
                </a:solidFill>
              </a:rPr>
              <a:t>Sabit </a:t>
            </a:r>
            <a:r>
              <a:rPr sz="1550" b="1" dirty="0" err="1">
                <a:solidFill>
                  <a:srgbClr val="151515"/>
                </a:solidFill>
              </a:rPr>
              <a:t>tarih</a:t>
            </a:r>
            <a:r>
              <a:rPr sz="1550" b="1" dirty="0">
                <a:solidFill>
                  <a:srgbClr val="151515"/>
                </a:solidFill>
              </a:rPr>
              <a:t> </a:t>
            </a:r>
            <a:r>
              <a:rPr sz="1550" b="1" dirty="0" err="1">
                <a:solidFill>
                  <a:srgbClr val="151515"/>
                </a:solidFill>
              </a:rPr>
              <a:t>yoktur</a:t>
            </a:r>
            <a:r>
              <a:rPr sz="1550" b="1" dirty="0">
                <a:solidFill>
                  <a:srgbClr val="151515"/>
                </a:solidFill>
              </a:rPr>
              <a:t>. </a:t>
            </a:r>
            <a:r>
              <a:rPr sz="1550" b="1" dirty="0" err="1">
                <a:solidFill>
                  <a:srgbClr val="151515"/>
                </a:solidFill>
              </a:rPr>
              <a:t>Güncel</a:t>
            </a:r>
            <a:r>
              <a:rPr sz="1550" b="1" dirty="0">
                <a:solidFill>
                  <a:srgbClr val="151515"/>
                </a:solidFill>
              </a:rPr>
              <a:t> deadline, </a:t>
            </a:r>
            <a:r>
              <a:rPr sz="1550" b="1" dirty="0" err="1">
                <a:solidFill>
                  <a:srgbClr val="151515"/>
                </a:solidFill>
              </a:rPr>
              <a:t>ilgili</a:t>
            </a:r>
            <a:r>
              <a:rPr sz="1550" b="1" dirty="0">
                <a:solidFill>
                  <a:srgbClr val="151515"/>
                </a:solidFill>
              </a:rPr>
              <a:t> </a:t>
            </a:r>
            <a:r>
              <a:rPr sz="1550" b="1" dirty="0" err="1">
                <a:solidFill>
                  <a:srgbClr val="151515"/>
                </a:solidFill>
              </a:rPr>
              <a:t>sınav</a:t>
            </a:r>
            <a:r>
              <a:rPr sz="1550" b="1" dirty="0">
                <a:solidFill>
                  <a:srgbClr val="151515"/>
                </a:solidFill>
              </a:rPr>
              <a:t> </a:t>
            </a:r>
            <a:r>
              <a:rPr sz="1550" b="1" dirty="0" err="1">
                <a:solidFill>
                  <a:srgbClr val="151515"/>
                </a:solidFill>
              </a:rPr>
              <a:t>veya</a:t>
            </a:r>
            <a:r>
              <a:rPr sz="1550" b="1" dirty="0">
                <a:solidFill>
                  <a:srgbClr val="151515"/>
                </a:solidFill>
              </a:rPr>
              <a:t> </a:t>
            </a:r>
            <a:r>
              <a:rPr sz="1550" b="1" dirty="0" err="1">
                <a:solidFill>
                  <a:srgbClr val="151515"/>
                </a:solidFill>
              </a:rPr>
              <a:t>dönem</a:t>
            </a:r>
            <a:r>
              <a:rPr sz="1550" b="1" dirty="0">
                <a:solidFill>
                  <a:srgbClr val="151515"/>
                </a:solidFill>
              </a:rPr>
              <a:t> </a:t>
            </a:r>
            <a:r>
              <a:rPr sz="1550" b="1" dirty="0" err="1">
                <a:solidFill>
                  <a:srgbClr val="151515"/>
                </a:solidFill>
              </a:rPr>
              <a:t>duyuruları</a:t>
            </a:r>
            <a:r>
              <a:rPr sz="1550" b="1" dirty="0">
                <a:solidFill>
                  <a:srgbClr val="151515"/>
                </a:solidFill>
              </a:rPr>
              <a:t> </a:t>
            </a:r>
            <a:r>
              <a:rPr sz="1550" b="1" dirty="0" err="1">
                <a:solidFill>
                  <a:srgbClr val="151515"/>
                </a:solidFill>
              </a:rPr>
              <a:t>dikkate</a:t>
            </a:r>
            <a:r>
              <a:rPr sz="1550" b="1" dirty="0">
                <a:solidFill>
                  <a:srgbClr val="151515"/>
                </a:solidFill>
              </a:rPr>
              <a:t> </a:t>
            </a:r>
            <a:r>
              <a:rPr sz="1550" b="1" dirty="0" err="1">
                <a:solidFill>
                  <a:srgbClr val="151515"/>
                </a:solidFill>
              </a:rPr>
              <a:t>alınmalıdır</a:t>
            </a:r>
            <a:r>
              <a:rPr sz="1550" b="1" dirty="0">
                <a:solidFill>
                  <a:srgbClr val="151515"/>
                </a:solidFill>
              </a:rPr>
              <a:t>.</a:t>
            </a:r>
          </a:p>
        </p:txBody>
      </p:sp>
      <p:sp>
        <p:nvSpPr>
          <p:cNvPr id="18" name="footer-4">
            <a:extLst>
              <a:ext uri="{FF2B5EF4-FFF2-40B4-BE49-F238E27FC236}">
                <a16:creationId xmlns:a16="http://schemas.microsoft.com/office/drawing/2014/main" id="{5BDA5D63-462D-4089-890F-B38E94F91BBF}"/>
              </a:ext>
            </a:extLst>
          </p:cNvPr>
          <p:cNvSpPr>
            <a:spLocks noGrp="1"/>
          </p:cNvSpPr>
          <p:nvPr/>
        </p:nvSpPr>
        <p:spPr>
          <a:xfrm>
            <a:off x="685800" y="6400800"/>
            <a:ext cx="23812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900" b="1">
                <a:solidFill>
                  <a:srgbClr val="5B5B5B"/>
                </a:solidFill>
              </a:defRPr>
            </a:pPr>
            <a:r>
              <a:rPr sz="900" b="1">
                <a:solidFill>
                  <a:srgbClr val="5B5B5B"/>
                </a:solidFill>
              </a:rPr>
              <a:t>AKADEMİK SÜREÇLER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B52B35B-D991-2032-8304-9FDF646D7032}"/>
              </a:ext>
            </a:extLst>
          </p:cNvPr>
          <p:cNvSpPr txBox="1"/>
          <p:nvPr/>
        </p:nvSpPr>
        <p:spPr>
          <a:xfrm>
            <a:off x="1562100" y="2191435"/>
            <a:ext cx="6097772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500" dirty="0">
                <a:solidFill>
                  <a:srgbClr val="151515"/>
                </a:solidFill>
                <a:cs typeface="+mj-cs"/>
              </a:rPr>
              <a:t>Tüm </a:t>
            </a:r>
            <a:r>
              <a:rPr lang="en-US" sz="1500" dirty="0" err="1">
                <a:solidFill>
                  <a:srgbClr val="151515"/>
                </a:solidFill>
                <a:cs typeface="+mj-cs"/>
              </a:rPr>
              <a:t>sınav</a:t>
            </a:r>
            <a:r>
              <a:rPr lang="en-US" sz="1500" dirty="0">
                <a:solidFill>
                  <a:srgbClr val="151515"/>
                </a:solidFill>
                <a:cs typeface="+mj-cs"/>
              </a:rPr>
              <a:t> </a:t>
            </a:r>
            <a:r>
              <a:rPr lang="en-US" sz="1500" dirty="0" err="1">
                <a:solidFill>
                  <a:srgbClr val="151515"/>
                </a:solidFill>
                <a:cs typeface="+mj-cs"/>
              </a:rPr>
              <a:t>ve</a:t>
            </a:r>
            <a:r>
              <a:rPr lang="en-US" sz="1500" dirty="0">
                <a:solidFill>
                  <a:srgbClr val="151515"/>
                </a:solidFill>
                <a:cs typeface="+mj-cs"/>
              </a:rPr>
              <a:t> </a:t>
            </a:r>
            <a:r>
              <a:rPr lang="en-US" sz="1500" dirty="0" err="1">
                <a:solidFill>
                  <a:srgbClr val="151515"/>
                </a:solidFill>
                <a:cs typeface="+mj-cs"/>
              </a:rPr>
              <a:t>değerlendirme</a:t>
            </a:r>
            <a:r>
              <a:rPr lang="en-US" sz="1500" dirty="0">
                <a:solidFill>
                  <a:srgbClr val="151515"/>
                </a:solidFill>
                <a:cs typeface="+mj-cs"/>
              </a:rPr>
              <a:t> </a:t>
            </a:r>
            <a:r>
              <a:rPr lang="en-US" sz="1500" dirty="0" err="1">
                <a:solidFill>
                  <a:srgbClr val="151515"/>
                </a:solidFill>
                <a:cs typeface="+mj-cs"/>
              </a:rPr>
              <a:t>notları</a:t>
            </a:r>
            <a:r>
              <a:rPr lang="en-US" sz="1500" dirty="0">
                <a:solidFill>
                  <a:srgbClr val="151515"/>
                </a:solidFill>
                <a:cs typeface="+mj-cs"/>
              </a:rPr>
              <a:t> </a:t>
            </a:r>
            <a:r>
              <a:rPr lang="en-US" sz="1500" dirty="0" err="1">
                <a:solidFill>
                  <a:srgbClr val="151515"/>
                </a:solidFill>
                <a:cs typeface="+mj-cs"/>
              </a:rPr>
              <a:t>öğretim</a:t>
            </a:r>
            <a:r>
              <a:rPr lang="en-US" sz="1500" dirty="0">
                <a:solidFill>
                  <a:srgbClr val="151515"/>
                </a:solidFill>
                <a:cs typeface="+mj-cs"/>
              </a:rPr>
              <a:t> </a:t>
            </a:r>
            <a:r>
              <a:rPr lang="en-US" sz="1500" dirty="0" err="1">
                <a:solidFill>
                  <a:srgbClr val="151515"/>
                </a:solidFill>
                <a:cs typeface="+mj-cs"/>
              </a:rPr>
              <a:t>görevlileri</a:t>
            </a:r>
            <a:r>
              <a:rPr lang="en-US" sz="1500" dirty="0">
                <a:solidFill>
                  <a:srgbClr val="151515"/>
                </a:solidFill>
                <a:cs typeface="+mj-cs"/>
              </a:rPr>
              <a:t> </a:t>
            </a:r>
            <a:r>
              <a:rPr lang="en-US" sz="1500" dirty="0" err="1">
                <a:solidFill>
                  <a:srgbClr val="151515"/>
                </a:solidFill>
                <a:cs typeface="+mj-cs"/>
              </a:rPr>
              <a:t>tarafından</a:t>
            </a:r>
            <a:r>
              <a:rPr lang="en-US" sz="1500" dirty="0">
                <a:solidFill>
                  <a:srgbClr val="151515"/>
                </a:solidFill>
                <a:cs typeface="+mj-cs"/>
              </a:rPr>
              <a:t> </a:t>
            </a:r>
            <a:r>
              <a:rPr lang="en-US" sz="1500" dirty="0" err="1">
                <a:solidFill>
                  <a:srgbClr val="151515"/>
                </a:solidFill>
                <a:cs typeface="+mj-cs"/>
              </a:rPr>
              <a:t>girilir</a:t>
            </a:r>
            <a:r>
              <a:rPr lang="en-US" sz="1500" dirty="0">
                <a:solidFill>
                  <a:srgbClr val="151515"/>
                </a:solidFill>
              </a:rPr>
              <a:t>.</a:t>
            </a:r>
            <a:endParaRPr lang="en-TR" dirty="0"/>
          </a:p>
        </p:txBody>
      </p:sp>
      <p:sp>
        <p:nvSpPr>
          <p:cNvPr id="6" name="section-circle">
            <a:extLst>
              <a:ext uri="{FF2B5EF4-FFF2-40B4-BE49-F238E27FC236}">
                <a16:creationId xmlns:a16="http://schemas.microsoft.com/office/drawing/2014/main" id="{E273F965-A17E-025C-C903-9B048CD13136}"/>
              </a:ext>
            </a:extLst>
          </p:cNvPr>
          <p:cNvSpPr>
            <a:spLocks noGrp="1"/>
          </p:cNvSpPr>
          <p:nvPr/>
        </p:nvSpPr>
        <p:spPr>
          <a:xfrm>
            <a:off x="9467436" y="390525"/>
            <a:ext cx="1819689" cy="1695450"/>
          </a:xfrm>
          <a:prstGeom prst="ellipse">
            <a:avLst/>
          </a:prstGeom>
          <a:solidFill>
            <a:srgbClr val="C63B12"/>
          </a:solidFill>
          <a:ln w="0">
            <a:solidFill>
              <a:srgbClr val="C63B12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0" name="section-num">
            <a:extLst>
              <a:ext uri="{FF2B5EF4-FFF2-40B4-BE49-F238E27FC236}">
                <a16:creationId xmlns:a16="http://schemas.microsoft.com/office/drawing/2014/main" id="{A5DFA103-4B2F-A4CF-8ABF-4C7FEA9CFBC8}"/>
              </a:ext>
            </a:extLst>
          </p:cNvPr>
          <p:cNvSpPr>
            <a:spLocks noGrp="1"/>
          </p:cNvSpPr>
          <p:nvPr/>
        </p:nvSpPr>
        <p:spPr>
          <a:xfrm>
            <a:off x="9833112" y="742950"/>
            <a:ext cx="1088335" cy="876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buNone/>
              <a:defRPr sz="5700" b="1">
                <a:solidFill>
                  <a:srgbClr val="FFFFFF"/>
                </a:solidFill>
              </a:defRPr>
            </a:pPr>
            <a:r>
              <a:rPr lang="tr-TR" sz="5700" b="1" dirty="0">
                <a:solidFill>
                  <a:srgbClr val="FFFFFF"/>
                </a:solidFill>
              </a:rPr>
              <a:t>1</a:t>
            </a:r>
            <a:endParaRPr sz="57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2628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bis-kicker-01">
            <a:extLst>
              <a:ext uri="{FF2B5EF4-FFF2-40B4-BE49-F238E27FC236}">
                <a16:creationId xmlns:a16="http://schemas.microsoft.com/office/drawing/2014/main" id="{58506DFF-9794-4B89-AC3B-E6186D1F9241}"/>
              </a:ext>
            </a:extLst>
          </p:cNvPr>
          <p:cNvSpPr>
            <a:spLocks noGrp="1"/>
          </p:cNvSpPr>
          <p:nvPr/>
        </p:nvSpPr>
        <p:spPr>
          <a:xfrm>
            <a:off x="685800" y="361950"/>
            <a:ext cx="5334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050" b="1">
                <a:solidFill>
                  <a:srgbClr val="C63B12"/>
                </a:solidFill>
              </a:defRPr>
            </a:pPr>
            <a:r>
              <a:rPr sz="1050" b="1" dirty="0">
                <a:solidFill>
                  <a:srgbClr val="C63B12"/>
                </a:solidFill>
              </a:rPr>
              <a:t>BÖLÜM 01  /  MEBIS </a:t>
            </a:r>
          </a:p>
        </p:txBody>
      </p:sp>
      <p:sp>
        <p:nvSpPr>
          <p:cNvPr id="2" name="mebis-title-01">
            <a:extLst>
              <a:ext uri="{FF2B5EF4-FFF2-40B4-BE49-F238E27FC236}">
                <a16:creationId xmlns:a16="http://schemas.microsoft.com/office/drawing/2014/main" id="{43550148-5DDC-44D1-9AE1-9BDC2DC6C595}"/>
              </a:ext>
            </a:extLst>
          </p:cNvPr>
          <p:cNvSpPr>
            <a:spLocks noGrp="1"/>
          </p:cNvSpPr>
          <p:nvPr/>
        </p:nvSpPr>
        <p:spPr>
          <a:xfrm>
            <a:off x="685800" y="685800"/>
            <a:ext cx="10287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2400" b="1">
                <a:solidFill>
                  <a:srgbClr val="151515"/>
                </a:solidFill>
              </a:defRPr>
            </a:pPr>
            <a:r>
              <a:rPr sz="2400" b="1" dirty="0">
                <a:solidFill>
                  <a:srgbClr val="151515"/>
                </a:solidFill>
              </a:rPr>
              <a:t>Exams </a:t>
            </a:r>
            <a:r>
              <a:rPr sz="2400" b="1" dirty="0" err="1">
                <a:solidFill>
                  <a:srgbClr val="151515"/>
                </a:solidFill>
              </a:rPr>
              <a:t>menüsünü</a:t>
            </a:r>
            <a:r>
              <a:rPr sz="2400" b="1" dirty="0">
                <a:solidFill>
                  <a:srgbClr val="151515"/>
                </a:solidFill>
              </a:rPr>
              <a:t> </a:t>
            </a:r>
            <a:r>
              <a:rPr sz="2400" b="1" dirty="0" err="1">
                <a:solidFill>
                  <a:srgbClr val="151515"/>
                </a:solidFill>
              </a:rPr>
              <a:t>açın</a:t>
            </a:r>
            <a:endParaRPr sz="2400" b="1" dirty="0">
              <a:solidFill>
                <a:srgbClr val="151515"/>
              </a:solidFill>
            </a:endParaRPr>
          </a:p>
        </p:txBody>
      </p:sp>
      <p:sp>
        <p:nvSpPr>
          <p:cNvPr id="4" name="mebis-footer-01">
            <a:extLst>
              <a:ext uri="{FF2B5EF4-FFF2-40B4-BE49-F238E27FC236}">
                <a16:creationId xmlns:a16="http://schemas.microsoft.com/office/drawing/2014/main" id="{B69B2357-CDB5-46E4-A904-4FF779F4622C}"/>
              </a:ext>
            </a:extLst>
          </p:cNvPr>
          <p:cNvSpPr>
            <a:spLocks noGrp="1"/>
          </p:cNvSpPr>
          <p:nvPr/>
        </p:nvSpPr>
        <p:spPr>
          <a:xfrm>
            <a:off x="685800" y="6438900"/>
            <a:ext cx="23812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900" b="1">
                <a:solidFill>
                  <a:srgbClr val="5B5B5B"/>
                </a:solidFill>
              </a:defRPr>
            </a:pPr>
            <a:r>
              <a:rPr sz="900" b="1">
                <a:solidFill>
                  <a:srgbClr val="5B5B5B"/>
                </a:solidFill>
              </a:rPr>
              <a:t>AKADEMİK SÜREÇLER</a:t>
            </a:r>
          </a:p>
        </p:txBody>
      </p:sp>
      <p:pic>
        <p:nvPicPr>
          <p:cNvPr id="10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1292188"/>
            <a:ext cx="11020736" cy="4163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3075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bis-kicker-02">
            <a:extLst>
              <a:ext uri="{FF2B5EF4-FFF2-40B4-BE49-F238E27FC236}">
                <a16:creationId xmlns:a16="http://schemas.microsoft.com/office/drawing/2014/main" id="{1D998DCF-BBFC-4802-9AB4-C8ECE42E31D5}"/>
              </a:ext>
            </a:extLst>
          </p:cNvPr>
          <p:cNvSpPr>
            <a:spLocks noGrp="1"/>
          </p:cNvSpPr>
          <p:nvPr/>
        </p:nvSpPr>
        <p:spPr>
          <a:xfrm>
            <a:off x="685800" y="361950"/>
            <a:ext cx="5334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050" b="1">
                <a:solidFill>
                  <a:srgbClr val="C63B12"/>
                </a:solidFill>
              </a:defRPr>
            </a:pPr>
            <a:r>
              <a:rPr sz="1050" b="1" dirty="0">
                <a:solidFill>
                  <a:srgbClr val="C63B12"/>
                </a:solidFill>
              </a:rPr>
              <a:t>BÖLÜM 01  /  MEBIS </a:t>
            </a:r>
          </a:p>
        </p:txBody>
      </p:sp>
      <p:sp>
        <p:nvSpPr>
          <p:cNvPr id="2" name="mebis-title-02">
            <a:extLst>
              <a:ext uri="{FF2B5EF4-FFF2-40B4-BE49-F238E27FC236}">
                <a16:creationId xmlns:a16="http://schemas.microsoft.com/office/drawing/2014/main" id="{F8A59101-41AA-472F-AA7E-8B66D6676546}"/>
              </a:ext>
            </a:extLst>
          </p:cNvPr>
          <p:cNvSpPr>
            <a:spLocks noGrp="1"/>
          </p:cNvSpPr>
          <p:nvPr/>
        </p:nvSpPr>
        <p:spPr>
          <a:xfrm>
            <a:off x="685800" y="685800"/>
            <a:ext cx="10287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2400" b="1">
                <a:solidFill>
                  <a:srgbClr val="151515"/>
                </a:solidFill>
              </a:defRPr>
            </a:pPr>
            <a:r>
              <a:rPr sz="2400" b="1">
                <a:solidFill>
                  <a:srgbClr val="151515"/>
                </a:solidFill>
              </a:rPr>
              <a:t>Opened sekmesinden sınavı seçin</a:t>
            </a:r>
          </a:p>
        </p:txBody>
      </p:sp>
      <p:sp>
        <p:nvSpPr>
          <p:cNvPr id="4" name="mebis-footer-02">
            <a:extLst>
              <a:ext uri="{FF2B5EF4-FFF2-40B4-BE49-F238E27FC236}">
                <a16:creationId xmlns:a16="http://schemas.microsoft.com/office/drawing/2014/main" id="{C8FBB000-5E7D-4020-AF88-5FA3E84C52A2}"/>
              </a:ext>
            </a:extLst>
          </p:cNvPr>
          <p:cNvSpPr>
            <a:spLocks noGrp="1"/>
          </p:cNvSpPr>
          <p:nvPr/>
        </p:nvSpPr>
        <p:spPr>
          <a:xfrm>
            <a:off x="685800" y="6438900"/>
            <a:ext cx="23812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900" b="1">
                <a:solidFill>
                  <a:srgbClr val="5B5B5B"/>
                </a:solidFill>
              </a:defRPr>
            </a:pPr>
            <a:r>
              <a:rPr sz="900" b="1">
                <a:solidFill>
                  <a:srgbClr val="5B5B5B"/>
                </a:solidFill>
              </a:rPr>
              <a:t>AKADEMİK SÜREÇLER</a:t>
            </a:r>
          </a:p>
        </p:txBody>
      </p:sp>
      <p:pic>
        <p:nvPicPr>
          <p:cNvPr id="10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1312710"/>
            <a:ext cx="10893056" cy="468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8528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bis-kicker-03">
            <a:extLst>
              <a:ext uri="{FF2B5EF4-FFF2-40B4-BE49-F238E27FC236}">
                <a16:creationId xmlns:a16="http://schemas.microsoft.com/office/drawing/2014/main" id="{8F8FE676-A92F-4BFF-9155-F082169D4AE3}"/>
              </a:ext>
            </a:extLst>
          </p:cNvPr>
          <p:cNvSpPr>
            <a:spLocks noGrp="1"/>
          </p:cNvSpPr>
          <p:nvPr/>
        </p:nvSpPr>
        <p:spPr>
          <a:xfrm>
            <a:off x="685800" y="361950"/>
            <a:ext cx="5334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050" b="1">
                <a:solidFill>
                  <a:srgbClr val="C63B12"/>
                </a:solidFill>
              </a:defRPr>
            </a:pPr>
            <a:r>
              <a:rPr sz="1050" b="1" dirty="0">
                <a:solidFill>
                  <a:srgbClr val="C63B12"/>
                </a:solidFill>
              </a:rPr>
              <a:t>BÖLÜM 01  /  MEBIS </a:t>
            </a:r>
          </a:p>
        </p:txBody>
      </p:sp>
      <p:sp>
        <p:nvSpPr>
          <p:cNvPr id="2" name="mebis-title-03">
            <a:extLst>
              <a:ext uri="{FF2B5EF4-FFF2-40B4-BE49-F238E27FC236}">
                <a16:creationId xmlns:a16="http://schemas.microsoft.com/office/drawing/2014/main" id="{F2BBD5DC-A3F2-4430-888A-7CFE9D250DC3}"/>
              </a:ext>
            </a:extLst>
          </p:cNvPr>
          <p:cNvSpPr>
            <a:spLocks noGrp="1"/>
          </p:cNvSpPr>
          <p:nvPr/>
        </p:nvSpPr>
        <p:spPr>
          <a:xfrm>
            <a:off x="685800" y="685800"/>
            <a:ext cx="10287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2400" b="1">
                <a:solidFill>
                  <a:srgbClr val="151515"/>
                </a:solidFill>
              </a:defRPr>
            </a:pPr>
            <a:r>
              <a:rPr sz="2400" b="1">
                <a:solidFill>
                  <a:srgbClr val="151515"/>
                </a:solidFill>
              </a:rPr>
              <a:t>Seçeneklerden Note Entry’yi açın</a:t>
            </a:r>
          </a:p>
        </p:txBody>
      </p:sp>
      <p:sp>
        <p:nvSpPr>
          <p:cNvPr id="4" name="mebis-footer-03">
            <a:extLst>
              <a:ext uri="{FF2B5EF4-FFF2-40B4-BE49-F238E27FC236}">
                <a16:creationId xmlns:a16="http://schemas.microsoft.com/office/drawing/2014/main" id="{4894B352-5D05-4BC3-B483-691D149FEC87}"/>
              </a:ext>
            </a:extLst>
          </p:cNvPr>
          <p:cNvSpPr>
            <a:spLocks noGrp="1"/>
          </p:cNvSpPr>
          <p:nvPr/>
        </p:nvSpPr>
        <p:spPr>
          <a:xfrm>
            <a:off x="685800" y="6438900"/>
            <a:ext cx="23812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900" b="1">
                <a:solidFill>
                  <a:srgbClr val="5B5B5B"/>
                </a:solidFill>
              </a:defRPr>
            </a:pPr>
            <a:r>
              <a:rPr sz="900" b="1">
                <a:solidFill>
                  <a:srgbClr val="5B5B5B"/>
                </a:solidFill>
              </a:rPr>
              <a:t>AKADEMİK SÜREÇLER</a:t>
            </a:r>
          </a:p>
        </p:txBody>
      </p:sp>
      <p:pic>
        <p:nvPicPr>
          <p:cNvPr id="10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799" y="1467967"/>
            <a:ext cx="11010015" cy="4618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27562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bis-kicker-04">
            <a:extLst>
              <a:ext uri="{FF2B5EF4-FFF2-40B4-BE49-F238E27FC236}">
                <a16:creationId xmlns:a16="http://schemas.microsoft.com/office/drawing/2014/main" id="{0F7E4AB4-E3AF-4524-B394-6DEAC758D21A}"/>
              </a:ext>
            </a:extLst>
          </p:cNvPr>
          <p:cNvSpPr>
            <a:spLocks noGrp="1"/>
          </p:cNvSpPr>
          <p:nvPr/>
        </p:nvSpPr>
        <p:spPr>
          <a:xfrm>
            <a:off x="685800" y="361950"/>
            <a:ext cx="5334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050" b="1">
                <a:solidFill>
                  <a:srgbClr val="C63B12"/>
                </a:solidFill>
              </a:defRPr>
            </a:pPr>
            <a:r>
              <a:rPr sz="1050" b="1" dirty="0">
                <a:solidFill>
                  <a:srgbClr val="C63B12"/>
                </a:solidFill>
              </a:rPr>
              <a:t>BÖLÜM 01  /  MEBIS </a:t>
            </a:r>
          </a:p>
        </p:txBody>
      </p:sp>
      <p:sp>
        <p:nvSpPr>
          <p:cNvPr id="2" name="mebis-title-04">
            <a:extLst>
              <a:ext uri="{FF2B5EF4-FFF2-40B4-BE49-F238E27FC236}">
                <a16:creationId xmlns:a16="http://schemas.microsoft.com/office/drawing/2014/main" id="{4C0F6C4B-1690-40CF-A73D-FA3ACE293C52}"/>
              </a:ext>
            </a:extLst>
          </p:cNvPr>
          <p:cNvSpPr>
            <a:spLocks noGrp="1"/>
          </p:cNvSpPr>
          <p:nvPr/>
        </p:nvSpPr>
        <p:spPr>
          <a:xfrm>
            <a:off x="685800" y="685800"/>
            <a:ext cx="10287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2400" b="1">
                <a:solidFill>
                  <a:srgbClr val="151515"/>
                </a:solidFill>
              </a:defRPr>
            </a:pPr>
            <a:r>
              <a:rPr sz="2400" b="1">
                <a:solidFill>
                  <a:srgbClr val="151515"/>
                </a:solidFill>
              </a:rPr>
              <a:t>Notu veya G durumunu doğru işaretleyin</a:t>
            </a:r>
          </a:p>
        </p:txBody>
      </p:sp>
      <p:sp>
        <p:nvSpPr>
          <p:cNvPr id="4" name="mebis-footer-04">
            <a:extLst>
              <a:ext uri="{FF2B5EF4-FFF2-40B4-BE49-F238E27FC236}">
                <a16:creationId xmlns:a16="http://schemas.microsoft.com/office/drawing/2014/main" id="{A26D0749-3FE9-4D5D-A40E-86BE2197E1CE}"/>
              </a:ext>
            </a:extLst>
          </p:cNvPr>
          <p:cNvSpPr>
            <a:spLocks noGrp="1"/>
          </p:cNvSpPr>
          <p:nvPr/>
        </p:nvSpPr>
        <p:spPr>
          <a:xfrm>
            <a:off x="685800" y="6438900"/>
            <a:ext cx="23812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900" b="1">
                <a:solidFill>
                  <a:srgbClr val="5B5B5B"/>
                </a:solidFill>
              </a:defRPr>
            </a:pPr>
            <a:r>
              <a:rPr sz="900" b="1">
                <a:solidFill>
                  <a:srgbClr val="5B5B5B"/>
                </a:solidFill>
              </a:rPr>
              <a:t>AKADEMİK SÜREÇLER</a:t>
            </a:r>
          </a:p>
        </p:txBody>
      </p:sp>
      <p:pic>
        <p:nvPicPr>
          <p:cNvPr id="10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799" y="1142999"/>
            <a:ext cx="10287000" cy="5161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2712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urse-kicker-01">
            <a:extLst>
              <a:ext uri="{FF2B5EF4-FFF2-40B4-BE49-F238E27FC236}">
                <a16:creationId xmlns:a16="http://schemas.microsoft.com/office/drawing/2014/main" id="{8F2AD600-7183-4F0C-A7AA-9CDE3093B7D0}"/>
              </a:ext>
            </a:extLst>
          </p:cNvPr>
          <p:cNvSpPr>
            <a:spLocks noGrp="1"/>
          </p:cNvSpPr>
          <p:nvPr/>
        </p:nvSpPr>
        <p:spPr>
          <a:xfrm>
            <a:off x="685800" y="361950"/>
            <a:ext cx="5905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050" b="1">
                <a:solidFill>
                  <a:srgbClr val="C63B12"/>
                </a:solidFill>
              </a:defRPr>
            </a:pPr>
            <a:r>
              <a:rPr sz="1050" b="1" dirty="0">
                <a:solidFill>
                  <a:srgbClr val="C63B12"/>
                </a:solidFill>
              </a:rPr>
              <a:t>MEBIS  /  DERS YÜKÜ ONAYI</a:t>
            </a:r>
          </a:p>
        </p:txBody>
      </p:sp>
      <p:sp>
        <p:nvSpPr>
          <p:cNvPr id="2" name="course-title-01">
            <a:extLst>
              <a:ext uri="{FF2B5EF4-FFF2-40B4-BE49-F238E27FC236}">
                <a16:creationId xmlns:a16="http://schemas.microsoft.com/office/drawing/2014/main" id="{E654EA3A-954C-45FB-ADF8-970ADF5B9EBF}"/>
              </a:ext>
            </a:extLst>
          </p:cNvPr>
          <p:cNvSpPr>
            <a:spLocks noGrp="1"/>
          </p:cNvSpPr>
          <p:nvPr/>
        </p:nvSpPr>
        <p:spPr>
          <a:xfrm>
            <a:off x="685800" y="685800"/>
            <a:ext cx="104775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>
              <a:defRPr sz="3450" b="0">
                <a:solidFill>
                  <a:srgbClr val="151515"/>
                </a:solidFill>
              </a:defRPr>
            </a:pPr>
            <a:r>
              <a:rPr lang="en-US" sz="2400" dirty="0"/>
              <a:t>MEBIS’TE DERS YÜKÜ ONAYI</a:t>
            </a:r>
            <a:br>
              <a:rPr lang="en-US" sz="2400" dirty="0"/>
            </a:br>
            <a:r>
              <a:rPr lang="en-US" sz="1600" dirty="0" err="1"/>
              <a:t>Aylık</a:t>
            </a:r>
            <a:r>
              <a:rPr lang="en-US" sz="1600" dirty="0"/>
              <a:t> </a:t>
            </a:r>
            <a:r>
              <a:rPr lang="en-US" sz="1600" dirty="0" err="1"/>
              <a:t>ders</a:t>
            </a:r>
            <a:r>
              <a:rPr lang="en-US" sz="1600" dirty="0"/>
              <a:t> </a:t>
            </a:r>
            <a:r>
              <a:rPr lang="en-US" sz="1600" dirty="0" err="1"/>
              <a:t>kayıtlarının</a:t>
            </a:r>
            <a:r>
              <a:rPr lang="en-US" sz="1600" dirty="0"/>
              <a:t> </a:t>
            </a:r>
            <a:r>
              <a:rPr lang="en-US" sz="1600" dirty="0" err="1"/>
              <a:t>kontrol</a:t>
            </a:r>
            <a:r>
              <a:rPr lang="en-US" sz="1600" dirty="0"/>
              <a:t> </a:t>
            </a:r>
            <a:r>
              <a:rPr lang="en-US" sz="1600" dirty="0" err="1"/>
              <a:t>edilmesi</a:t>
            </a:r>
            <a:r>
              <a:rPr lang="en-US" sz="1600" dirty="0"/>
              <a:t> </a:t>
            </a:r>
            <a:r>
              <a:rPr lang="en-US" sz="1600" dirty="0" err="1"/>
              <a:t>ve</a:t>
            </a:r>
            <a:r>
              <a:rPr lang="en-US" sz="1600" dirty="0"/>
              <a:t> RP&amp;R </a:t>
            </a:r>
            <a:r>
              <a:rPr lang="en-US" sz="1600" dirty="0" err="1"/>
              <a:t>duyurusundan</a:t>
            </a:r>
            <a:r>
              <a:rPr lang="en-US" sz="1600" dirty="0"/>
              <a:t> </a:t>
            </a:r>
            <a:r>
              <a:rPr lang="en-US" sz="1600" dirty="0" err="1"/>
              <a:t>sonra</a:t>
            </a:r>
            <a:r>
              <a:rPr lang="en-US" sz="1600" dirty="0"/>
              <a:t> </a:t>
            </a:r>
            <a:r>
              <a:rPr lang="en-US" sz="1600" dirty="0" err="1"/>
              <a:t>onaylanması</a:t>
            </a:r>
            <a:endParaRPr lang="en-US" sz="1600" dirty="0"/>
          </a:p>
          <a:p>
            <a:pPr>
              <a:buNone/>
              <a:defRPr sz="3450" b="0">
                <a:solidFill>
                  <a:srgbClr val="151515"/>
                </a:solidFill>
              </a:defRPr>
            </a:pPr>
            <a:r>
              <a:rPr lang="en-US" sz="1600" dirty="0">
                <a:cs typeface="+mj-cs"/>
              </a:rPr>
              <a:t>Ana </a:t>
            </a:r>
            <a:r>
              <a:rPr lang="en-US" sz="1600" dirty="0" err="1">
                <a:cs typeface="+mj-cs"/>
              </a:rPr>
              <a:t>menüden</a:t>
            </a:r>
            <a:r>
              <a:rPr lang="en-US" sz="1600" dirty="0">
                <a:cs typeface="+mj-cs"/>
              </a:rPr>
              <a:t> Ders </a:t>
            </a:r>
            <a:r>
              <a:rPr lang="en-US" sz="1600" dirty="0" err="1">
                <a:cs typeface="+mj-cs"/>
              </a:rPr>
              <a:t>Yükü’nü</a:t>
            </a:r>
            <a:r>
              <a:rPr lang="en-US" sz="1600" dirty="0">
                <a:cs typeface="+mj-cs"/>
              </a:rPr>
              <a:t> </a:t>
            </a:r>
            <a:r>
              <a:rPr lang="en-US" sz="1600" dirty="0" err="1">
                <a:cs typeface="+mj-cs"/>
              </a:rPr>
              <a:t>açın</a:t>
            </a:r>
            <a:endParaRPr lang="en-US" sz="1600" dirty="0">
              <a:cs typeface="+mj-cs"/>
            </a:endParaRPr>
          </a:p>
          <a:p>
            <a:pPr>
              <a:defRPr sz="2400" b="1">
                <a:solidFill>
                  <a:srgbClr val="151515"/>
                </a:solidFill>
              </a:defRPr>
            </a:pPr>
            <a:br>
              <a:rPr lang="tr-TR" sz="2400" b="1" dirty="0"/>
            </a:br>
            <a:r>
              <a:rPr lang="tr-TR" sz="2400" b="1" dirty="0"/>
              <a:t> </a:t>
            </a:r>
            <a:endParaRPr dirty="0"/>
          </a:p>
        </p:txBody>
      </p:sp>
      <p:sp>
        <p:nvSpPr>
          <p:cNvPr id="4" name="course-footer-01">
            <a:extLst>
              <a:ext uri="{FF2B5EF4-FFF2-40B4-BE49-F238E27FC236}">
                <a16:creationId xmlns:a16="http://schemas.microsoft.com/office/drawing/2014/main" id="{EF75902F-BEEF-456A-9046-D7DA189C5346}"/>
              </a:ext>
            </a:extLst>
          </p:cNvPr>
          <p:cNvSpPr>
            <a:spLocks noGrp="1"/>
          </p:cNvSpPr>
          <p:nvPr/>
        </p:nvSpPr>
        <p:spPr>
          <a:xfrm>
            <a:off x="685800" y="6438900"/>
            <a:ext cx="23812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900" b="1">
                <a:solidFill>
                  <a:srgbClr val="5B5B5B"/>
                </a:solidFill>
              </a:defRPr>
            </a:pPr>
            <a:r>
              <a:rPr sz="900" b="1">
                <a:solidFill>
                  <a:srgbClr val="5B5B5B"/>
                </a:solidFill>
              </a:rPr>
              <a:t>AKADEMİK SÜREÇLER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5F01154-28E2-D327-AABD-C4E4F3E50D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805" y="1714500"/>
            <a:ext cx="7825185" cy="455104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5450B26-960C-4B60-0634-B1ABAF4B27B1}"/>
              </a:ext>
            </a:extLst>
          </p:cNvPr>
          <p:cNvSpPr txBox="1"/>
          <p:nvPr/>
        </p:nvSpPr>
        <p:spPr>
          <a:xfrm>
            <a:off x="4681398" y="4233208"/>
            <a:ext cx="5134708" cy="1938992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tr-TR" sz="4000" dirty="0">
                <a:solidFill>
                  <a:schemeClr val="bg1"/>
                </a:solidFill>
              </a:rPr>
              <a:t>From the main menu after signing in, click on «Course Load»</a:t>
            </a:r>
          </a:p>
        </p:txBody>
      </p:sp>
      <p:sp>
        <p:nvSpPr>
          <p:cNvPr id="3" name="course-load-circle">
            <a:extLst>
              <a:ext uri="{FF2B5EF4-FFF2-40B4-BE49-F238E27FC236}">
                <a16:creationId xmlns:a16="http://schemas.microsoft.com/office/drawing/2014/main" id="{7FF42791-F565-F1C6-4F17-EEF45BB85F69}"/>
              </a:ext>
            </a:extLst>
          </p:cNvPr>
          <p:cNvSpPr>
            <a:spLocks noGrp="1"/>
          </p:cNvSpPr>
          <p:nvPr/>
        </p:nvSpPr>
        <p:spPr>
          <a:xfrm>
            <a:off x="9696450" y="800100"/>
            <a:ext cx="1809750" cy="1828800"/>
          </a:xfrm>
          <a:prstGeom prst="ellipse">
            <a:avLst/>
          </a:prstGeom>
          <a:solidFill>
            <a:srgbClr val="C63B12"/>
          </a:solidFill>
          <a:ln w="0">
            <a:solidFill>
              <a:srgbClr val="C63B12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course-load-num">
            <a:extLst>
              <a:ext uri="{FF2B5EF4-FFF2-40B4-BE49-F238E27FC236}">
                <a16:creationId xmlns:a16="http://schemas.microsoft.com/office/drawing/2014/main" id="{20DB86B2-2AFB-1461-1453-5F54D66189E9}"/>
              </a:ext>
            </a:extLst>
          </p:cNvPr>
          <p:cNvSpPr>
            <a:spLocks noGrp="1"/>
          </p:cNvSpPr>
          <p:nvPr/>
        </p:nvSpPr>
        <p:spPr>
          <a:xfrm>
            <a:off x="9696450" y="1238250"/>
            <a:ext cx="180975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buNone/>
              <a:defRPr sz="5700" b="1">
                <a:solidFill>
                  <a:srgbClr val="FFFFFF"/>
                </a:solidFill>
              </a:defRPr>
            </a:pPr>
            <a:r>
              <a:rPr lang="tr-TR" sz="5700" b="1" dirty="0">
                <a:solidFill>
                  <a:srgbClr val="FFFFFF"/>
                </a:solidFill>
              </a:rPr>
              <a:t>2</a:t>
            </a:r>
            <a:endParaRPr sz="57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64032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urse-kicker-02">
            <a:extLst>
              <a:ext uri="{FF2B5EF4-FFF2-40B4-BE49-F238E27FC236}">
                <a16:creationId xmlns:a16="http://schemas.microsoft.com/office/drawing/2014/main" id="{C477ED44-C0DF-471D-86FD-8F93CBA2098F}"/>
              </a:ext>
            </a:extLst>
          </p:cNvPr>
          <p:cNvSpPr>
            <a:spLocks noGrp="1"/>
          </p:cNvSpPr>
          <p:nvPr/>
        </p:nvSpPr>
        <p:spPr>
          <a:xfrm>
            <a:off x="685800" y="361950"/>
            <a:ext cx="5905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050" b="1">
                <a:solidFill>
                  <a:srgbClr val="C63B12"/>
                </a:solidFill>
              </a:defRPr>
            </a:pPr>
            <a:r>
              <a:rPr sz="1050" b="1" dirty="0">
                <a:solidFill>
                  <a:srgbClr val="C63B12"/>
                </a:solidFill>
              </a:rPr>
              <a:t>MEBIS  /  DERS YÜKÜ ONAYI </a:t>
            </a:r>
          </a:p>
        </p:txBody>
      </p:sp>
      <p:sp>
        <p:nvSpPr>
          <p:cNvPr id="2" name="course-title-02">
            <a:extLst>
              <a:ext uri="{FF2B5EF4-FFF2-40B4-BE49-F238E27FC236}">
                <a16:creationId xmlns:a16="http://schemas.microsoft.com/office/drawing/2014/main" id="{57BAB772-B75C-4273-9630-58CA02D03101}"/>
              </a:ext>
            </a:extLst>
          </p:cNvPr>
          <p:cNvSpPr>
            <a:spLocks noGrp="1"/>
          </p:cNvSpPr>
          <p:nvPr/>
        </p:nvSpPr>
        <p:spPr>
          <a:xfrm>
            <a:off x="685800" y="685800"/>
            <a:ext cx="104775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2400" b="1">
                <a:solidFill>
                  <a:srgbClr val="151515"/>
                </a:solidFill>
              </a:defRPr>
            </a:pPr>
            <a:r>
              <a:rPr lang="tr-TR" sz="2400" b="1" dirty="0">
                <a:solidFill>
                  <a:srgbClr val="151515"/>
                </a:solidFill>
              </a:rPr>
              <a:t>İlgili a</a:t>
            </a:r>
            <a:r>
              <a:rPr sz="2400" b="1" dirty="0" err="1">
                <a:solidFill>
                  <a:srgbClr val="151515"/>
                </a:solidFill>
              </a:rPr>
              <a:t>yı</a:t>
            </a:r>
            <a:r>
              <a:rPr sz="2400" b="1" dirty="0">
                <a:solidFill>
                  <a:srgbClr val="151515"/>
                </a:solidFill>
              </a:rPr>
              <a:t> </a:t>
            </a:r>
            <a:r>
              <a:rPr sz="2400" b="1" dirty="0" err="1">
                <a:solidFill>
                  <a:srgbClr val="151515"/>
                </a:solidFill>
              </a:rPr>
              <a:t>kontrol</a:t>
            </a:r>
            <a:r>
              <a:rPr sz="2400" b="1" dirty="0">
                <a:solidFill>
                  <a:srgbClr val="151515"/>
                </a:solidFill>
              </a:rPr>
              <a:t> </a:t>
            </a:r>
            <a:r>
              <a:rPr sz="2400" b="1" dirty="0" err="1">
                <a:solidFill>
                  <a:srgbClr val="151515"/>
                </a:solidFill>
              </a:rPr>
              <a:t>edin</a:t>
            </a:r>
            <a:r>
              <a:rPr sz="2400" b="1" dirty="0">
                <a:solidFill>
                  <a:srgbClr val="151515"/>
                </a:solidFill>
              </a:rPr>
              <a:t> </a:t>
            </a:r>
            <a:r>
              <a:rPr sz="2400" b="1" dirty="0" err="1">
                <a:solidFill>
                  <a:srgbClr val="151515"/>
                </a:solidFill>
              </a:rPr>
              <a:t>ve</a:t>
            </a:r>
            <a:r>
              <a:rPr sz="2400" b="1" dirty="0">
                <a:solidFill>
                  <a:srgbClr val="151515"/>
                </a:solidFill>
              </a:rPr>
              <a:t> </a:t>
            </a:r>
            <a:r>
              <a:rPr sz="2400" b="1" dirty="0" err="1">
                <a:solidFill>
                  <a:srgbClr val="151515"/>
                </a:solidFill>
              </a:rPr>
              <a:t>duyurudan</a:t>
            </a:r>
            <a:r>
              <a:rPr sz="2400" b="1" dirty="0">
                <a:solidFill>
                  <a:srgbClr val="151515"/>
                </a:solidFill>
              </a:rPr>
              <a:t> </a:t>
            </a:r>
            <a:r>
              <a:rPr sz="2400" b="1" dirty="0" err="1">
                <a:solidFill>
                  <a:srgbClr val="151515"/>
                </a:solidFill>
              </a:rPr>
              <a:t>sonra</a:t>
            </a:r>
            <a:r>
              <a:rPr sz="2400" b="1" dirty="0">
                <a:solidFill>
                  <a:srgbClr val="151515"/>
                </a:solidFill>
              </a:rPr>
              <a:t> </a:t>
            </a:r>
            <a:r>
              <a:rPr sz="2400" b="1" dirty="0" err="1">
                <a:solidFill>
                  <a:srgbClr val="151515"/>
                </a:solidFill>
              </a:rPr>
              <a:t>onaylayın</a:t>
            </a:r>
            <a:endParaRPr sz="2400" b="1" dirty="0">
              <a:solidFill>
                <a:srgbClr val="151515"/>
              </a:solidFill>
            </a:endParaRPr>
          </a:p>
        </p:txBody>
      </p:sp>
      <p:sp>
        <p:nvSpPr>
          <p:cNvPr id="4" name="course-footer-02">
            <a:extLst>
              <a:ext uri="{FF2B5EF4-FFF2-40B4-BE49-F238E27FC236}">
                <a16:creationId xmlns:a16="http://schemas.microsoft.com/office/drawing/2014/main" id="{20C34714-F0D2-46DE-9D1E-90C85B9A2A65}"/>
              </a:ext>
            </a:extLst>
          </p:cNvPr>
          <p:cNvSpPr>
            <a:spLocks noGrp="1"/>
          </p:cNvSpPr>
          <p:nvPr/>
        </p:nvSpPr>
        <p:spPr>
          <a:xfrm>
            <a:off x="685800" y="6438900"/>
            <a:ext cx="23812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900" b="1">
                <a:solidFill>
                  <a:srgbClr val="5B5B5B"/>
                </a:solidFill>
              </a:defRPr>
            </a:pPr>
            <a:r>
              <a:rPr sz="900" b="1">
                <a:solidFill>
                  <a:srgbClr val="5B5B5B"/>
                </a:solidFill>
              </a:rPr>
              <a:t>AKADEMİK SÜREÇLER</a:t>
            </a:r>
          </a:p>
        </p:txBody>
      </p:sp>
      <p:pic>
        <p:nvPicPr>
          <p:cNvPr id="1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798" y="1102478"/>
            <a:ext cx="10999731" cy="535305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341291E-7B6A-9CF7-5C5C-6A78ECAFCB6C}"/>
              </a:ext>
            </a:extLst>
          </p:cNvPr>
          <p:cNvSpPr>
            <a:spLocks noGrp="1"/>
          </p:cNvSpPr>
          <p:nvPr/>
        </p:nvSpPr>
        <p:spPr>
          <a:xfrm>
            <a:off x="513471" y="1533559"/>
            <a:ext cx="7071360" cy="707886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sz="2000">
                <a:solidFill>
                  <a:schemeClr val="bg1"/>
                </a:solidFill>
              </a:rPr>
              <a:t>Choose the correct Academic Year and the respective month, then click on «Re-load»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C61B1EE-94B4-4259-0AFB-C84976A0FF89}"/>
              </a:ext>
            </a:extLst>
          </p:cNvPr>
          <p:cNvSpPr>
            <a:spLocks noGrp="1"/>
          </p:cNvSpPr>
          <p:nvPr/>
        </p:nvSpPr>
        <p:spPr>
          <a:xfrm>
            <a:off x="565975" y="2632003"/>
            <a:ext cx="4817683" cy="1938992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sz="2000">
                <a:solidFill>
                  <a:schemeClr val="bg1"/>
                </a:solidFill>
              </a:rPr>
              <a:t>Check the classes you have taught that month based on the dates including the subtitute lessons you have taught, </a:t>
            </a:r>
          </a:p>
          <a:p>
            <a:endParaRPr sz="2000">
              <a:solidFill>
                <a:schemeClr val="bg1"/>
              </a:solidFill>
            </a:endParaRPr>
          </a:p>
          <a:p>
            <a:r>
              <a:rPr sz="2000">
                <a:solidFill>
                  <a:schemeClr val="bg1"/>
                </a:solidFill>
              </a:rPr>
              <a:t>and confirm by ticking the box on the right side of the respective date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CA9ABE1-701F-D74A-7F39-61053D7B5094}"/>
              </a:ext>
            </a:extLst>
          </p:cNvPr>
          <p:cNvSpPr>
            <a:spLocks noGrp="1"/>
          </p:cNvSpPr>
          <p:nvPr/>
        </p:nvSpPr>
        <p:spPr>
          <a:xfrm>
            <a:off x="5038896" y="5007045"/>
            <a:ext cx="5707873" cy="861774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r>
              <a:rPr sz="2500" dirty="0">
                <a:solidFill>
                  <a:schemeClr val="bg1"/>
                </a:solidFill>
              </a:rPr>
              <a:t>Please do not confirm any course load until </a:t>
            </a:r>
            <a:r>
              <a:rPr lang="tr-TR" sz="2500" dirty="0">
                <a:solidFill>
                  <a:schemeClr val="bg1"/>
                </a:solidFill>
              </a:rPr>
              <a:t>RP&amp;R</a:t>
            </a:r>
            <a:r>
              <a:rPr sz="2500" dirty="0">
                <a:solidFill>
                  <a:schemeClr val="bg1"/>
                </a:solidFill>
              </a:rPr>
              <a:t> announces to do so!!!</a:t>
            </a:r>
          </a:p>
        </p:txBody>
      </p:sp>
    </p:spTree>
    <p:extLst>
      <p:ext uri="{BB962C8B-B14F-4D97-AF65-F5344CB8AC3E}">
        <p14:creationId xmlns:p14="http://schemas.microsoft.com/office/powerpoint/2010/main" val="10615490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cess-title">
            <a:extLst>
              <a:ext uri="{FF2B5EF4-FFF2-40B4-BE49-F238E27FC236}">
                <a16:creationId xmlns:a16="http://schemas.microsoft.com/office/drawing/2014/main" id="{CF4D7F17-B510-4598-97E1-A5B414CCA00E}"/>
              </a:ext>
            </a:extLst>
          </p:cNvPr>
          <p:cNvSpPr>
            <a:spLocks noGrp="1"/>
          </p:cNvSpPr>
          <p:nvPr/>
        </p:nvSpPr>
        <p:spPr>
          <a:xfrm>
            <a:off x="685800" y="895350"/>
            <a:ext cx="10287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91440" tIns="45720" rIns="91440" bIns="45720" anchor="t"/>
          <a:lstStyle/>
          <a:p>
            <a:pPr>
              <a:buNone/>
              <a:defRPr sz="3450" b="0">
                <a:solidFill>
                  <a:srgbClr val="151515"/>
                </a:solidFill>
              </a:defRPr>
            </a:pPr>
            <a:r>
              <a:rPr sz="2800" dirty="0">
                <a:solidFill>
                  <a:srgbClr val="151515"/>
                </a:solidFill>
              </a:rPr>
              <a:t>NOT DEĞİŞİKLİĞİ PROSEDÜRÜ / TABLOSU</a:t>
            </a:r>
            <a:br>
              <a:rPr dirty="0"/>
            </a:br>
            <a:endParaRPr sz="1600" dirty="0">
              <a:solidFill>
                <a:srgbClr val="151515"/>
              </a:solidFill>
            </a:endParaRPr>
          </a:p>
        </p:txBody>
      </p:sp>
      <p:sp>
        <p:nvSpPr>
          <p:cNvPr id="3" name="process-lead">
            <a:extLst>
              <a:ext uri="{FF2B5EF4-FFF2-40B4-BE49-F238E27FC236}">
                <a16:creationId xmlns:a16="http://schemas.microsoft.com/office/drawing/2014/main" id="{C80A47B9-F181-4176-A357-7C327185FC04}"/>
              </a:ext>
            </a:extLst>
          </p:cNvPr>
          <p:cNvSpPr>
            <a:spLocks noGrp="1"/>
          </p:cNvSpPr>
          <p:nvPr/>
        </p:nvSpPr>
        <p:spPr>
          <a:xfrm>
            <a:off x="685800" y="1466850"/>
            <a:ext cx="101917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91440" tIns="45720" rIns="91440" bIns="45720" anchor="t"/>
          <a:lstStyle/>
          <a:p>
            <a:pPr algn="l">
              <a:buNone/>
              <a:defRPr sz="1350" b="0">
                <a:solidFill>
                  <a:srgbClr val="5B5B5B"/>
                </a:solidFill>
              </a:defRPr>
            </a:pPr>
            <a:endParaRPr sz="1350" b="0">
              <a:solidFill>
                <a:srgbClr val="5B5B5B"/>
              </a:solidFill>
            </a:endParaRPr>
          </a:p>
        </p:txBody>
      </p:sp>
      <p:sp>
        <p:nvSpPr>
          <p:cNvPr id="4" name="p-num-0">
            <a:extLst>
              <a:ext uri="{FF2B5EF4-FFF2-40B4-BE49-F238E27FC236}">
                <a16:creationId xmlns:a16="http://schemas.microsoft.com/office/drawing/2014/main" id="{050E8351-EB86-46E9-A0C5-8997DDE0F661}"/>
              </a:ext>
            </a:extLst>
          </p:cNvPr>
          <p:cNvSpPr>
            <a:spLocks noGrp="1"/>
          </p:cNvSpPr>
          <p:nvPr/>
        </p:nvSpPr>
        <p:spPr>
          <a:xfrm>
            <a:off x="742950" y="2286000"/>
            <a:ext cx="4572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275" b="1">
                <a:solidFill>
                  <a:srgbClr val="C63B12"/>
                </a:solidFill>
              </a:defRPr>
            </a:pPr>
            <a:r>
              <a:rPr sz="1275" b="1">
                <a:solidFill>
                  <a:srgbClr val="C63B12"/>
                </a:solidFill>
              </a:rPr>
              <a:t>01</a:t>
            </a:r>
          </a:p>
        </p:txBody>
      </p:sp>
      <p:sp>
        <p:nvSpPr>
          <p:cNvPr id="5" name="p-mark-0">
            <a:extLst>
              <a:ext uri="{FF2B5EF4-FFF2-40B4-BE49-F238E27FC236}">
                <a16:creationId xmlns:a16="http://schemas.microsoft.com/office/drawing/2014/main" id="{DE521E5F-E728-4ADE-9790-2B6BA67DF23F}"/>
              </a:ext>
            </a:extLst>
          </p:cNvPr>
          <p:cNvSpPr>
            <a:spLocks noGrp="1"/>
          </p:cNvSpPr>
          <p:nvPr/>
        </p:nvSpPr>
        <p:spPr>
          <a:xfrm>
            <a:off x="1352550" y="2305050"/>
            <a:ext cx="38100" cy="400050"/>
          </a:xfrm>
          <a:prstGeom prst="rect">
            <a:avLst/>
          </a:prstGeom>
          <a:solidFill>
            <a:srgbClr val="D8D2CE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p-head-0">
            <a:extLst>
              <a:ext uri="{FF2B5EF4-FFF2-40B4-BE49-F238E27FC236}">
                <a16:creationId xmlns:a16="http://schemas.microsoft.com/office/drawing/2014/main" id="{F22A9E71-BCFB-4748-BEDD-3BDB60993462}"/>
              </a:ext>
            </a:extLst>
          </p:cNvPr>
          <p:cNvSpPr>
            <a:spLocks noGrp="1"/>
          </p:cNvSpPr>
          <p:nvPr/>
        </p:nvSpPr>
        <p:spPr>
          <a:xfrm>
            <a:off x="1657350" y="2286000"/>
            <a:ext cx="14287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500" b="1">
                <a:solidFill>
                  <a:srgbClr val="151515"/>
                </a:solidFill>
              </a:defRPr>
            </a:pPr>
            <a:r>
              <a:rPr sz="1500" b="1">
                <a:solidFill>
                  <a:srgbClr val="151515"/>
                </a:solidFill>
              </a:rPr>
              <a:t>Tespit</a:t>
            </a:r>
          </a:p>
        </p:txBody>
      </p:sp>
      <p:sp>
        <p:nvSpPr>
          <p:cNvPr id="7" name="p-desc-0">
            <a:extLst>
              <a:ext uri="{FF2B5EF4-FFF2-40B4-BE49-F238E27FC236}">
                <a16:creationId xmlns:a16="http://schemas.microsoft.com/office/drawing/2014/main" id="{DB7FC4AC-DA0F-4A34-817D-F50984F6FA60}"/>
              </a:ext>
            </a:extLst>
          </p:cNvPr>
          <p:cNvSpPr>
            <a:spLocks noGrp="1"/>
          </p:cNvSpPr>
          <p:nvPr/>
        </p:nvSpPr>
        <p:spPr>
          <a:xfrm>
            <a:off x="3143250" y="2286000"/>
            <a:ext cx="65722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425" b="0">
                <a:solidFill>
                  <a:srgbClr val="5B5B5B"/>
                </a:solidFill>
              </a:defRPr>
            </a:pPr>
            <a:r>
              <a:rPr sz="1425" b="0">
                <a:solidFill>
                  <a:srgbClr val="5B5B5B"/>
                </a:solidFill>
              </a:rPr>
              <a:t>Eksik/hatalı not veya öğrenci itirazı belirlenir.</a:t>
            </a:r>
          </a:p>
        </p:txBody>
      </p:sp>
      <p:sp>
        <p:nvSpPr>
          <p:cNvPr id="8" name="p-num-1">
            <a:extLst>
              <a:ext uri="{FF2B5EF4-FFF2-40B4-BE49-F238E27FC236}">
                <a16:creationId xmlns:a16="http://schemas.microsoft.com/office/drawing/2014/main" id="{D95425CA-7784-4575-99D9-26428F6931B7}"/>
              </a:ext>
            </a:extLst>
          </p:cNvPr>
          <p:cNvSpPr>
            <a:spLocks noGrp="1"/>
          </p:cNvSpPr>
          <p:nvPr/>
        </p:nvSpPr>
        <p:spPr>
          <a:xfrm>
            <a:off x="742950" y="2952750"/>
            <a:ext cx="4572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275" b="1">
                <a:solidFill>
                  <a:srgbClr val="C63B12"/>
                </a:solidFill>
              </a:defRPr>
            </a:pPr>
            <a:r>
              <a:rPr sz="1275" b="1">
                <a:solidFill>
                  <a:srgbClr val="C63B12"/>
                </a:solidFill>
              </a:rPr>
              <a:t>02</a:t>
            </a:r>
          </a:p>
        </p:txBody>
      </p:sp>
      <p:sp>
        <p:nvSpPr>
          <p:cNvPr id="9" name="p-mark-1">
            <a:extLst>
              <a:ext uri="{FF2B5EF4-FFF2-40B4-BE49-F238E27FC236}">
                <a16:creationId xmlns:a16="http://schemas.microsoft.com/office/drawing/2014/main" id="{773CA17B-E4B6-4F36-905C-FB96F6DF225B}"/>
              </a:ext>
            </a:extLst>
          </p:cNvPr>
          <p:cNvSpPr>
            <a:spLocks noGrp="1"/>
          </p:cNvSpPr>
          <p:nvPr/>
        </p:nvSpPr>
        <p:spPr>
          <a:xfrm>
            <a:off x="1352550" y="2971800"/>
            <a:ext cx="38100" cy="400050"/>
          </a:xfrm>
          <a:prstGeom prst="rect">
            <a:avLst/>
          </a:prstGeom>
          <a:solidFill>
            <a:srgbClr val="D8D2CE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p-head-1">
            <a:extLst>
              <a:ext uri="{FF2B5EF4-FFF2-40B4-BE49-F238E27FC236}">
                <a16:creationId xmlns:a16="http://schemas.microsoft.com/office/drawing/2014/main" id="{25D7B846-CC8C-41AC-B128-06D8B33BEAA7}"/>
              </a:ext>
            </a:extLst>
          </p:cNvPr>
          <p:cNvSpPr>
            <a:spLocks noGrp="1"/>
          </p:cNvSpPr>
          <p:nvPr/>
        </p:nvSpPr>
        <p:spPr>
          <a:xfrm>
            <a:off x="1657350" y="2952750"/>
            <a:ext cx="14287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500" b="1">
                <a:solidFill>
                  <a:srgbClr val="151515"/>
                </a:solidFill>
              </a:defRPr>
            </a:pPr>
            <a:r>
              <a:rPr sz="1500" b="1">
                <a:solidFill>
                  <a:srgbClr val="151515"/>
                </a:solidFill>
              </a:rPr>
              <a:t>Bildirim</a:t>
            </a:r>
          </a:p>
        </p:txBody>
      </p:sp>
      <p:sp>
        <p:nvSpPr>
          <p:cNvPr id="11" name="p-desc-1">
            <a:extLst>
              <a:ext uri="{FF2B5EF4-FFF2-40B4-BE49-F238E27FC236}">
                <a16:creationId xmlns:a16="http://schemas.microsoft.com/office/drawing/2014/main" id="{0DB0D05D-8609-41BC-941F-5D70E2FB8A0A}"/>
              </a:ext>
            </a:extLst>
          </p:cNvPr>
          <p:cNvSpPr>
            <a:spLocks noGrp="1"/>
          </p:cNvSpPr>
          <p:nvPr/>
        </p:nvSpPr>
        <p:spPr>
          <a:xfrm>
            <a:off x="3143250" y="2952750"/>
            <a:ext cx="65722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425" b="0">
                <a:solidFill>
                  <a:srgbClr val="5B5B5B"/>
                </a:solidFill>
              </a:defRPr>
            </a:pPr>
            <a:r>
              <a:rPr sz="1425" b="0" dirty="0" err="1">
                <a:solidFill>
                  <a:srgbClr val="5B5B5B"/>
                </a:solidFill>
              </a:rPr>
              <a:t>İlgili</a:t>
            </a:r>
            <a:r>
              <a:rPr sz="1425" b="0" dirty="0">
                <a:solidFill>
                  <a:srgbClr val="5B5B5B"/>
                </a:solidFill>
              </a:rPr>
              <a:t> </a:t>
            </a:r>
            <a:r>
              <a:rPr sz="1425" b="0" dirty="0" err="1">
                <a:solidFill>
                  <a:srgbClr val="5B5B5B"/>
                </a:solidFill>
              </a:rPr>
              <a:t>Öğretim</a:t>
            </a:r>
            <a:r>
              <a:rPr sz="1425" b="0" dirty="0">
                <a:solidFill>
                  <a:srgbClr val="5B5B5B"/>
                </a:solidFill>
              </a:rPr>
              <a:t> </a:t>
            </a:r>
            <a:r>
              <a:rPr sz="1425" b="0" dirty="0" err="1">
                <a:solidFill>
                  <a:srgbClr val="5B5B5B"/>
                </a:solidFill>
              </a:rPr>
              <a:t>Görevlisi</a:t>
            </a:r>
            <a:r>
              <a:rPr sz="1425" b="0" dirty="0">
                <a:solidFill>
                  <a:srgbClr val="5B5B5B"/>
                </a:solidFill>
              </a:rPr>
              <a:t> Unit </a:t>
            </a:r>
            <a:r>
              <a:rPr sz="1425" b="0" dirty="0" err="1">
                <a:solidFill>
                  <a:srgbClr val="5B5B5B"/>
                </a:solidFill>
              </a:rPr>
              <a:t>Supervisor’ını</a:t>
            </a:r>
            <a:r>
              <a:rPr sz="1425" b="0" dirty="0">
                <a:solidFill>
                  <a:srgbClr val="5B5B5B"/>
                </a:solidFill>
              </a:rPr>
              <a:t> </a:t>
            </a:r>
            <a:r>
              <a:rPr sz="1425" b="0" dirty="0" err="1">
                <a:solidFill>
                  <a:srgbClr val="5B5B5B"/>
                </a:solidFill>
              </a:rPr>
              <a:t>bilgilendirilir</a:t>
            </a:r>
            <a:r>
              <a:rPr sz="1425" b="0" dirty="0">
                <a:solidFill>
                  <a:srgbClr val="5B5B5B"/>
                </a:solidFill>
              </a:rPr>
              <a:t>.</a:t>
            </a:r>
          </a:p>
        </p:txBody>
      </p:sp>
      <p:sp>
        <p:nvSpPr>
          <p:cNvPr id="12" name="p-num-2">
            <a:extLst>
              <a:ext uri="{FF2B5EF4-FFF2-40B4-BE49-F238E27FC236}">
                <a16:creationId xmlns:a16="http://schemas.microsoft.com/office/drawing/2014/main" id="{B504A921-8B55-4728-B6FD-6379B7D4E6F4}"/>
              </a:ext>
            </a:extLst>
          </p:cNvPr>
          <p:cNvSpPr>
            <a:spLocks noGrp="1"/>
          </p:cNvSpPr>
          <p:nvPr/>
        </p:nvSpPr>
        <p:spPr>
          <a:xfrm>
            <a:off x="742950" y="3619500"/>
            <a:ext cx="4572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275" b="1">
                <a:solidFill>
                  <a:srgbClr val="C63B12"/>
                </a:solidFill>
              </a:defRPr>
            </a:pPr>
            <a:r>
              <a:rPr sz="1275" b="1">
                <a:solidFill>
                  <a:srgbClr val="C63B12"/>
                </a:solidFill>
              </a:rPr>
              <a:t>03</a:t>
            </a:r>
          </a:p>
        </p:txBody>
      </p:sp>
      <p:sp>
        <p:nvSpPr>
          <p:cNvPr id="13" name="p-mark-2">
            <a:extLst>
              <a:ext uri="{FF2B5EF4-FFF2-40B4-BE49-F238E27FC236}">
                <a16:creationId xmlns:a16="http://schemas.microsoft.com/office/drawing/2014/main" id="{626C65ED-5BF9-41D4-A863-9B5C4D9FDBA1}"/>
              </a:ext>
            </a:extLst>
          </p:cNvPr>
          <p:cNvSpPr>
            <a:spLocks noGrp="1"/>
          </p:cNvSpPr>
          <p:nvPr/>
        </p:nvSpPr>
        <p:spPr>
          <a:xfrm>
            <a:off x="1352550" y="3638550"/>
            <a:ext cx="38100" cy="400050"/>
          </a:xfrm>
          <a:prstGeom prst="rect">
            <a:avLst/>
          </a:prstGeom>
          <a:solidFill>
            <a:srgbClr val="D8D2CE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4" name="p-head-2">
            <a:extLst>
              <a:ext uri="{FF2B5EF4-FFF2-40B4-BE49-F238E27FC236}">
                <a16:creationId xmlns:a16="http://schemas.microsoft.com/office/drawing/2014/main" id="{F0443394-C068-40DE-B0BF-D0809D05E885}"/>
              </a:ext>
            </a:extLst>
          </p:cNvPr>
          <p:cNvSpPr>
            <a:spLocks noGrp="1"/>
          </p:cNvSpPr>
          <p:nvPr/>
        </p:nvSpPr>
        <p:spPr>
          <a:xfrm>
            <a:off x="1657350" y="3619500"/>
            <a:ext cx="14287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500" b="1">
                <a:solidFill>
                  <a:srgbClr val="151515"/>
                </a:solidFill>
              </a:defRPr>
            </a:pPr>
            <a:r>
              <a:rPr sz="1500" b="1">
                <a:solidFill>
                  <a:srgbClr val="151515"/>
                </a:solidFill>
              </a:rPr>
              <a:t>Kontrol</a:t>
            </a:r>
          </a:p>
        </p:txBody>
      </p:sp>
      <p:sp>
        <p:nvSpPr>
          <p:cNvPr id="15" name="p-desc-2">
            <a:extLst>
              <a:ext uri="{FF2B5EF4-FFF2-40B4-BE49-F238E27FC236}">
                <a16:creationId xmlns:a16="http://schemas.microsoft.com/office/drawing/2014/main" id="{F788C49B-63C6-4E1F-B08C-883205B2D009}"/>
              </a:ext>
            </a:extLst>
          </p:cNvPr>
          <p:cNvSpPr>
            <a:spLocks noGrp="1"/>
          </p:cNvSpPr>
          <p:nvPr/>
        </p:nvSpPr>
        <p:spPr>
          <a:xfrm>
            <a:off x="3143250" y="3619500"/>
            <a:ext cx="65722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425" b="0">
                <a:solidFill>
                  <a:srgbClr val="5B5B5B"/>
                </a:solidFill>
              </a:defRPr>
            </a:pPr>
            <a:r>
              <a:rPr sz="1425" b="0">
                <a:solidFill>
                  <a:srgbClr val="5B5B5B"/>
                </a:solidFill>
              </a:rPr>
              <a:t>Not </a:t>
            </a:r>
            <a:r>
              <a:rPr sz="1425">
                <a:solidFill>
                  <a:srgbClr val="5B5B5B"/>
                </a:solidFill>
              </a:rPr>
              <a:t>durumu ve </a:t>
            </a:r>
            <a:r>
              <a:rPr sz="1425" b="0">
                <a:solidFill>
                  <a:srgbClr val="5B5B5B"/>
                </a:solidFill>
              </a:rPr>
              <a:t>belgeleri incelenir</a:t>
            </a:r>
            <a:r>
              <a:rPr sz="1425">
                <a:solidFill>
                  <a:srgbClr val="5B5B5B"/>
                </a:solidFill>
              </a:rPr>
              <a:t>, not değişikliği kararı verilirse</a:t>
            </a:r>
            <a:endParaRPr sz="1425" b="0">
              <a:solidFill>
                <a:srgbClr val="5B5B5B"/>
              </a:solidFill>
            </a:endParaRPr>
          </a:p>
        </p:txBody>
      </p:sp>
      <p:sp>
        <p:nvSpPr>
          <p:cNvPr id="16" name="p-num-3">
            <a:extLst>
              <a:ext uri="{FF2B5EF4-FFF2-40B4-BE49-F238E27FC236}">
                <a16:creationId xmlns:a16="http://schemas.microsoft.com/office/drawing/2014/main" id="{91D5C671-721D-4FCA-9BBB-36D5E97623D0}"/>
              </a:ext>
            </a:extLst>
          </p:cNvPr>
          <p:cNvSpPr>
            <a:spLocks noGrp="1"/>
          </p:cNvSpPr>
          <p:nvPr/>
        </p:nvSpPr>
        <p:spPr>
          <a:xfrm>
            <a:off x="742950" y="4286250"/>
            <a:ext cx="4572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275" b="1">
                <a:solidFill>
                  <a:srgbClr val="C63B12"/>
                </a:solidFill>
              </a:defRPr>
            </a:pPr>
            <a:r>
              <a:rPr sz="1275" b="1">
                <a:solidFill>
                  <a:srgbClr val="C63B12"/>
                </a:solidFill>
              </a:rPr>
              <a:t>04</a:t>
            </a:r>
          </a:p>
        </p:txBody>
      </p:sp>
      <p:sp>
        <p:nvSpPr>
          <p:cNvPr id="17" name="p-mark-3">
            <a:extLst>
              <a:ext uri="{FF2B5EF4-FFF2-40B4-BE49-F238E27FC236}">
                <a16:creationId xmlns:a16="http://schemas.microsoft.com/office/drawing/2014/main" id="{6BD1C750-5518-4008-B364-DE5CABFC0A90}"/>
              </a:ext>
            </a:extLst>
          </p:cNvPr>
          <p:cNvSpPr>
            <a:spLocks noGrp="1"/>
          </p:cNvSpPr>
          <p:nvPr/>
        </p:nvSpPr>
        <p:spPr>
          <a:xfrm>
            <a:off x="1352550" y="4305300"/>
            <a:ext cx="38100" cy="400050"/>
          </a:xfrm>
          <a:prstGeom prst="rect">
            <a:avLst/>
          </a:prstGeom>
          <a:solidFill>
            <a:srgbClr val="D8D2CE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8" name="p-head-3">
            <a:extLst>
              <a:ext uri="{FF2B5EF4-FFF2-40B4-BE49-F238E27FC236}">
                <a16:creationId xmlns:a16="http://schemas.microsoft.com/office/drawing/2014/main" id="{5DDE40D8-52B6-4C4A-8035-C1D829E32F5C}"/>
              </a:ext>
            </a:extLst>
          </p:cNvPr>
          <p:cNvSpPr>
            <a:spLocks noGrp="1"/>
          </p:cNvSpPr>
          <p:nvPr/>
        </p:nvSpPr>
        <p:spPr>
          <a:xfrm>
            <a:off x="1657350" y="4286250"/>
            <a:ext cx="14287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500" b="1">
                <a:solidFill>
                  <a:srgbClr val="151515"/>
                </a:solidFill>
              </a:defRPr>
            </a:pPr>
            <a:r>
              <a:rPr sz="1500" b="1">
                <a:solidFill>
                  <a:srgbClr val="151515"/>
                </a:solidFill>
              </a:rPr>
              <a:t>Düzeltme</a:t>
            </a:r>
          </a:p>
        </p:txBody>
      </p:sp>
      <p:sp>
        <p:nvSpPr>
          <p:cNvPr id="19" name="p-desc-3">
            <a:extLst>
              <a:ext uri="{FF2B5EF4-FFF2-40B4-BE49-F238E27FC236}">
                <a16:creationId xmlns:a16="http://schemas.microsoft.com/office/drawing/2014/main" id="{AAD9B9F6-F3B0-4E65-BABC-F4E31F48D04C}"/>
              </a:ext>
            </a:extLst>
          </p:cNvPr>
          <p:cNvSpPr>
            <a:spLocks noGrp="1"/>
          </p:cNvSpPr>
          <p:nvPr/>
        </p:nvSpPr>
        <p:spPr>
          <a:xfrm>
            <a:off x="3143250" y="4286250"/>
            <a:ext cx="65722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425" b="0">
                <a:solidFill>
                  <a:srgbClr val="5B5B5B"/>
                </a:solidFill>
              </a:defRPr>
            </a:pPr>
            <a:r>
              <a:rPr sz="1425" b="0" dirty="0">
                <a:solidFill>
                  <a:srgbClr val="5B5B5B"/>
                </a:solidFill>
              </a:rPr>
              <a:t>Not </a:t>
            </a:r>
            <a:r>
              <a:rPr sz="1425" b="0" dirty="0" err="1">
                <a:solidFill>
                  <a:srgbClr val="5B5B5B"/>
                </a:solidFill>
              </a:rPr>
              <a:t>değişikliği</a:t>
            </a:r>
            <a:r>
              <a:rPr sz="1425" b="0" dirty="0">
                <a:solidFill>
                  <a:srgbClr val="5B5B5B"/>
                </a:solidFill>
              </a:rPr>
              <a:t> </a:t>
            </a:r>
            <a:r>
              <a:rPr sz="1425" b="0" dirty="0" err="1">
                <a:solidFill>
                  <a:srgbClr val="5B5B5B"/>
                </a:solidFill>
              </a:rPr>
              <a:t>dilekçesi</a:t>
            </a:r>
            <a:r>
              <a:rPr sz="1425" b="0" dirty="0">
                <a:solidFill>
                  <a:srgbClr val="5B5B5B"/>
                </a:solidFill>
              </a:rPr>
              <a:t> </a:t>
            </a:r>
            <a:r>
              <a:rPr sz="1425" b="0" dirty="0" err="1">
                <a:solidFill>
                  <a:srgbClr val="5B5B5B"/>
                </a:solidFill>
              </a:rPr>
              <a:t>doldurularak</a:t>
            </a:r>
            <a:r>
              <a:rPr sz="1425" b="0" dirty="0">
                <a:solidFill>
                  <a:srgbClr val="5B5B5B"/>
                </a:solidFill>
              </a:rPr>
              <a:t> Dil Okulu Sekreterliğine </a:t>
            </a:r>
            <a:r>
              <a:rPr sz="1425" b="0" dirty="0" err="1">
                <a:solidFill>
                  <a:srgbClr val="5B5B5B"/>
                </a:solidFill>
              </a:rPr>
              <a:t>ve</a:t>
            </a:r>
            <a:r>
              <a:rPr sz="1425" b="0" dirty="0">
                <a:solidFill>
                  <a:srgbClr val="5B5B5B"/>
                </a:solidFill>
              </a:rPr>
              <a:t> </a:t>
            </a:r>
            <a:r>
              <a:rPr sz="1425" b="0" dirty="0" err="1">
                <a:solidFill>
                  <a:srgbClr val="5B5B5B"/>
                </a:solidFill>
              </a:rPr>
              <a:t>ilgili</a:t>
            </a:r>
            <a:r>
              <a:rPr sz="1425" b="0" dirty="0">
                <a:solidFill>
                  <a:srgbClr val="5B5B5B"/>
                </a:solidFill>
              </a:rPr>
              <a:t> </a:t>
            </a:r>
            <a:r>
              <a:rPr sz="1425" b="0" dirty="0" err="1">
                <a:solidFill>
                  <a:srgbClr val="5B5B5B"/>
                </a:solidFill>
              </a:rPr>
              <a:t>SPV’ye</a:t>
            </a:r>
            <a:r>
              <a:rPr sz="1425" b="0" dirty="0">
                <a:solidFill>
                  <a:srgbClr val="5B5B5B"/>
                </a:solidFill>
              </a:rPr>
              <a:t> </a:t>
            </a:r>
            <a:r>
              <a:rPr lang="tr-TR" sz="1425" b="0" dirty="0">
                <a:solidFill>
                  <a:srgbClr val="5B5B5B"/>
                </a:solidFill>
              </a:rPr>
              <a:t>e-</a:t>
            </a:r>
            <a:r>
              <a:rPr sz="1425" b="0" dirty="0">
                <a:solidFill>
                  <a:srgbClr val="5B5B5B"/>
                </a:solidFill>
              </a:rPr>
              <a:t>mail </a:t>
            </a:r>
            <a:r>
              <a:rPr sz="1425" b="0" dirty="0" err="1">
                <a:solidFill>
                  <a:srgbClr val="5B5B5B"/>
                </a:solidFill>
              </a:rPr>
              <a:t>yoluyla</a:t>
            </a:r>
            <a:r>
              <a:rPr sz="1425" b="0" dirty="0">
                <a:solidFill>
                  <a:srgbClr val="5B5B5B"/>
                </a:solidFill>
              </a:rPr>
              <a:t> </a:t>
            </a:r>
            <a:r>
              <a:rPr sz="1425" b="0" dirty="0" err="1">
                <a:solidFill>
                  <a:srgbClr val="5B5B5B"/>
                </a:solidFill>
              </a:rPr>
              <a:t>bildirilir</a:t>
            </a:r>
            <a:r>
              <a:rPr sz="1425" b="0" dirty="0">
                <a:solidFill>
                  <a:srgbClr val="5B5B5B"/>
                </a:solidFill>
              </a:rPr>
              <a:t>. </a:t>
            </a:r>
          </a:p>
        </p:txBody>
      </p:sp>
      <p:sp>
        <p:nvSpPr>
          <p:cNvPr id="20" name="p-num-4">
            <a:extLst>
              <a:ext uri="{FF2B5EF4-FFF2-40B4-BE49-F238E27FC236}">
                <a16:creationId xmlns:a16="http://schemas.microsoft.com/office/drawing/2014/main" id="{330DCC8F-5D04-4DEB-9282-E731DCDC0699}"/>
              </a:ext>
            </a:extLst>
          </p:cNvPr>
          <p:cNvSpPr>
            <a:spLocks noGrp="1"/>
          </p:cNvSpPr>
          <p:nvPr/>
        </p:nvSpPr>
        <p:spPr>
          <a:xfrm>
            <a:off x="742950" y="4953000"/>
            <a:ext cx="4572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275" b="1">
                <a:solidFill>
                  <a:srgbClr val="C63B12"/>
                </a:solidFill>
              </a:defRPr>
            </a:pPr>
            <a:r>
              <a:rPr sz="1275" b="1">
                <a:solidFill>
                  <a:srgbClr val="C63B12"/>
                </a:solidFill>
              </a:rPr>
              <a:t>05</a:t>
            </a:r>
          </a:p>
        </p:txBody>
      </p:sp>
      <p:sp>
        <p:nvSpPr>
          <p:cNvPr id="21" name="p-mark-4">
            <a:extLst>
              <a:ext uri="{FF2B5EF4-FFF2-40B4-BE49-F238E27FC236}">
                <a16:creationId xmlns:a16="http://schemas.microsoft.com/office/drawing/2014/main" id="{02CB7DAC-A7D6-45B1-9A06-F95E2DEFF843}"/>
              </a:ext>
            </a:extLst>
          </p:cNvPr>
          <p:cNvSpPr>
            <a:spLocks noGrp="1"/>
          </p:cNvSpPr>
          <p:nvPr/>
        </p:nvSpPr>
        <p:spPr>
          <a:xfrm>
            <a:off x="1352550" y="4972050"/>
            <a:ext cx="38100" cy="400050"/>
          </a:xfrm>
          <a:prstGeom prst="rect">
            <a:avLst/>
          </a:prstGeom>
          <a:solidFill>
            <a:srgbClr val="C63B12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2" name="p-head-4">
            <a:extLst>
              <a:ext uri="{FF2B5EF4-FFF2-40B4-BE49-F238E27FC236}">
                <a16:creationId xmlns:a16="http://schemas.microsoft.com/office/drawing/2014/main" id="{04D2FD57-CBBE-4165-A88F-DB0E3D32050B}"/>
              </a:ext>
            </a:extLst>
          </p:cNvPr>
          <p:cNvSpPr>
            <a:spLocks noGrp="1"/>
          </p:cNvSpPr>
          <p:nvPr/>
        </p:nvSpPr>
        <p:spPr>
          <a:xfrm>
            <a:off x="1657350" y="4953000"/>
            <a:ext cx="14287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500" b="1">
                <a:solidFill>
                  <a:srgbClr val="151515"/>
                </a:solidFill>
              </a:defRPr>
            </a:pPr>
            <a:r>
              <a:rPr sz="1500" b="1">
                <a:solidFill>
                  <a:srgbClr val="151515"/>
                </a:solidFill>
              </a:rPr>
              <a:t>Kayıt</a:t>
            </a:r>
          </a:p>
        </p:txBody>
      </p:sp>
      <p:sp>
        <p:nvSpPr>
          <p:cNvPr id="23" name="p-desc-4">
            <a:extLst>
              <a:ext uri="{FF2B5EF4-FFF2-40B4-BE49-F238E27FC236}">
                <a16:creationId xmlns:a16="http://schemas.microsoft.com/office/drawing/2014/main" id="{D714288C-C656-446C-84DF-263C44395972}"/>
              </a:ext>
            </a:extLst>
          </p:cNvPr>
          <p:cNvSpPr>
            <a:spLocks noGrp="1"/>
          </p:cNvSpPr>
          <p:nvPr/>
        </p:nvSpPr>
        <p:spPr>
          <a:xfrm>
            <a:off x="3143250" y="4953000"/>
            <a:ext cx="65722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425" b="0">
                <a:solidFill>
                  <a:srgbClr val="5B5B5B"/>
                </a:solidFill>
              </a:defRPr>
            </a:pPr>
            <a:r>
              <a:rPr sz="1425" b="0" dirty="0" err="1">
                <a:solidFill>
                  <a:srgbClr val="5B5B5B"/>
                </a:solidFill>
              </a:rPr>
              <a:t>Değişiklik</a:t>
            </a:r>
            <a:r>
              <a:rPr sz="1425" b="0" dirty="0">
                <a:solidFill>
                  <a:srgbClr val="5B5B5B"/>
                </a:solidFill>
              </a:rPr>
              <a:t> </a:t>
            </a:r>
            <a:r>
              <a:rPr sz="1425" b="0" dirty="0" err="1">
                <a:solidFill>
                  <a:srgbClr val="5B5B5B"/>
                </a:solidFill>
              </a:rPr>
              <a:t>ve</a:t>
            </a:r>
            <a:r>
              <a:rPr sz="1425" b="0" dirty="0">
                <a:solidFill>
                  <a:srgbClr val="5B5B5B"/>
                </a:solidFill>
              </a:rPr>
              <a:t> </a:t>
            </a:r>
            <a:r>
              <a:rPr sz="1425" b="0" dirty="0" err="1">
                <a:solidFill>
                  <a:srgbClr val="5B5B5B"/>
                </a:solidFill>
              </a:rPr>
              <a:t>sonuç</a:t>
            </a:r>
            <a:r>
              <a:rPr sz="1425" b="0" dirty="0">
                <a:solidFill>
                  <a:srgbClr val="5B5B5B"/>
                </a:solidFill>
              </a:rPr>
              <a:t> </a:t>
            </a:r>
            <a:r>
              <a:rPr sz="1425" b="0" dirty="0" err="1">
                <a:solidFill>
                  <a:srgbClr val="5B5B5B"/>
                </a:solidFill>
              </a:rPr>
              <a:t>sekreterlik</a:t>
            </a:r>
            <a:r>
              <a:rPr sz="1425" b="0" dirty="0">
                <a:solidFill>
                  <a:srgbClr val="5B5B5B"/>
                </a:solidFill>
              </a:rPr>
              <a:t> </a:t>
            </a:r>
            <a:r>
              <a:rPr sz="1425" b="0" dirty="0" err="1">
                <a:solidFill>
                  <a:srgbClr val="5B5B5B"/>
                </a:solidFill>
              </a:rPr>
              <a:t>tarafından</a:t>
            </a:r>
            <a:r>
              <a:rPr sz="1425" b="0" dirty="0">
                <a:solidFill>
                  <a:srgbClr val="5B5B5B"/>
                </a:solidFill>
              </a:rPr>
              <a:t> </a:t>
            </a:r>
            <a:r>
              <a:rPr sz="1425" b="0" dirty="0" err="1">
                <a:solidFill>
                  <a:srgbClr val="5B5B5B"/>
                </a:solidFill>
              </a:rPr>
              <a:t>kayıt</a:t>
            </a:r>
            <a:r>
              <a:rPr sz="1425" b="0" dirty="0">
                <a:solidFill>
                  <a:srgbClr val="5B5B5B"/>
                </a:solidFill>
              </a:rPr>
              <a:t> </a:t>
            </a:r>
            <a:r>
              <a:rPr sz="1425" b="0" dirty="0" err="1">
                <a:solidFill>
                  <a:srgbClr val="5B5B5B"/>
                </a:solidFill>
              </a:rPr>
              <a:t>altına</a:t>
            </a:r>
            <a:r>
              <a:rPr sz="1425" b="0" dirty="0">
                <a:solidFill>
                  <a:srgbClr val="5B5B5B"/>
                </a:solidFill>
              </a:rPr>
              <a:t> </a:t>
            </a:r>
            <a:r>
              <a:rPr sz="1425" b="0" dirty="0" err="1">
                <a:solidFill>
                  <a:srgbClr val="5B5B5B"/>
                </a:solidFill>
              </a:rPr>
              <a:t>alın</a:t>
            </a:r>
            <a:r>
              <a:rPr sz="1425" dirty="0" err="1">
                <a:solidFill>
                  <a:srgbClr val="5B5B5B"/>
                </a:solidFill>
              </a:rPr>
              <a:t>ır</a:t>
            </a:r>
            <a:r>
              <a:rPr sz="1425" dirty="0">
                <a:solidFill>
                  <a:srgbClr val="5B5B5B"/>
                </a:solidFill>
              </a:rPr>
              <a:t> </a:t>
            </a:r>
            <a:r>
              <a:rPr sz="1425" dirty="0" err="1">
                <a:solidFill>
                  <a:srgbClr val="5B5B5B"/>
                </a:solidFill>
              </a:rPr>
              <a:t>ve</a:t>
            </a:r>
            <a:r>
              <a:rPr sz="1425" dirty="0">
                <a:solidFill>
                  <a:srgbClr val="5B5B5B"/>
                </a:solidFill>
              </a:rPr>
              <a:t> </a:t>
            </a:r>
            <a:r>
              <a:rPr sz="1425" dirty="0" err="1">
                <a:solidFill>
                  <a:srgbClr val="5B5B5B"/>
                </a:solidFill>
              </a:rPr>
              <a:t>süreç</a:t>
            </a:r>
            <a:r>
              <a:rPr sz="1425" dirty="0">
                <a:solidFill>
                  <a:srgbClr val="5B5B5B"/>
                </a:solidFill>
              </a:rPr>
              <a:t> </a:t>
            </a:r>
            <a:r>
              <a:rPr lang="tr-TR" sz="1425" dirty="0">
                <a:solidFill>
                  <a:srgbClr val="5B5B5B"/>
                </a:solidFill>
              </a:rPr>
              <a:t>RP&amp;R</a:t>
            </a:r>
            <a:r>
              <a:rPr sz="1425" dirty="0">
                <a:solidFill>
                  <a:srgbClr val="5B5B5B"/>
                </a:solidFill>
              </a:rPr>
              <a:t> </a:t>
            </a:r>
            <a:r>
              <a:rPr sz="1425" dirty="0" err="1">
                <a:solidFill>
                  <a:srgbClr val="5B5B5B"/>
                </a:solidFill>
              </a:rPr>
              <a:t>ve</a:t>
            </a:r>
            <a:r>
              <a:rPr sz="1425" dirty="0">
                <a:solidFill>
                  <a:srgbClr val="5B5B5B"/>
                </a:solidFill>
              </a:rPr>
              <a:t> Öğrenci </a:t>
            </a:r>
            <a:r>
              <a:rPr sz="1425" dirty="0" err="1">
                <a:solidFill>
                  <a:srgbClr val="5B5B5B"/>
                </a:solidFill>
              </a:rPr>
              <a:t>işlerine</a:t>
            </a:r>
            <a:r>
              <a:rPr sz="1425" dirty="0">
                <a:solidFill>
                  <a:srgbClr val="5B5B5B"/>
                </a:solidFill>
              </a:rPr>
              <a:t> </a:t>
            </a:r>
            <a:r>
              <a:rPr sz="1425" dirty="0" err="1">
                <a:solidFill>
                  <a:srgbClr val="5B5B5B"/>
                </a:solidFill>
              </a:rPr>
              <a:t>iletilir</a:t>
            </a:r>
            <a:r>
              <a:rPr sz="1425" dirty="0">
                <a:solidFill>
                  <a:srgbClr val="5B5B5B"/>
                </a:solidFill>
              </a:rPr>
              <a:t>.</a:t>
            </a:r>
            <a:endParaRPr sz="1425" b="0" dirty="0">
              <a:solidFill>
                <a:srgbClr val="5B5B5B"/>
              </a:solidFill>
            </a:endParaRPr>
          </a:p>
        </p:txBody>
      </p:sp>
      <p:sp>
        <p:nvSpPr>
          <p:cNvPr id="26" name="footer-7">
            <a:extLst>
              <a:ext uri="{FF2B5EF4-FFF2-40B4-BE49-F238E27FC236}">
                <a16:creationId xmlns:a16="http://schemas.microsoft.com/office/drawing/2014/main" id="{2AFB8049-627C-4652-AB0A-97CB6FE1BFE1}"/>
              </a:ext>
            </a:extLst>
          </p:cNvPr>
          <p:cNvSpPr>
            <a:spLocks noGrp="1"/>
          </p:cNvSpPr>
          <p:nvPr/>
        </p:nvSpPr>
        <p:spPr>
          <a:xfrm>
            <a:off x="685800" y="6400800"/>
            <a:ext cx="23812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900" b="1">
                <a:solidFill>
                  <a:srgbClr val="5B5B5B"/>
                </a:solidFill>
              </a:defRPr>
            </a:pPr>
            <a:r>
              <a:rPr sz="900" b="1">
                <a:solidFill>
                  <a:srgbClr val="5B5B5B"/>
                </a:solidFill>
              </a:rPr>
              <a:t>AKADEMİK SÜREÇLER</a:t>
            </a:r>
          </a:p>
        </p:txBody>
      </p:sp>
      <p:sp>
        <p:nvSpPr>
          <p:cNvPr id="30" name="section-num">
            <a:extLst>
              <a:ext uri="{FF2B5EF4-FFF2-40B4-BE49-F238E27FC236}">
                <a16:creationId xmlns:a16="http://schemas.microsoft.com/office/drawing/2014/main" id="{B610500A-91ED-CBC7-09A5-CE81AA04AF7F}"/>
              </a:ext>
            </a:extLst>
          </p:cNvPr>
          <p:cNvSpPr>
            <a:spLocks noGrp="1"/>
          </p:cNvSpPr>
          <p:nvPr/>
        </p:nvSpPr>
        <p:spPr>
          <a:xfrm>
            <a:off x="9811785" y="1085850"/>
            <a:ext cx="1088335" cy="876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buNone/>
              <a:defRPr sz="5700" b="1">
                <a:solidFill>
                  <a:srgbClr val="FFFFFF"/>
                </a:solidFill>
              </a:defRPr>
            </a:pPr>
            <a:r>
              <a:rPr lang="tr-TR" sz="5700" b="1" dirty="0">
                <a:solidFill>
                  <a:srgbClr val="FFFFFF"/>
                </a:solidFill>
              </a:rPr>
              <a:t>4</a:t>
            </a:r>
            <a:endParaRPr sz="5700" b="1" dirty="0">
              <a:solidFill>
                <a:srgbClr val="FFFFFF"/>
              </a:solidFill>
            </a:endParaRPr>
          </a:p>
        </p:txBody>
      </p:sp>
      <p:sp>
        <p:nvSpPr>
          <p:cNvPr id="24" name="attendance-circle">
            <a:extLst>
              <a:ext uri="{FF2B5EF4-FFF2-40B4-BE49-F238E27FC236}">
                <a16:creationId xmlns:a16="http://schemas.microsoft.com/office/drawing/2014/main" id="{CCF92CDB-5FF1-E6F4-9E5D-CF0AA9CB3D5D}"/>
              </a:ext>
            </a:extLst>
          </p:cNvPr>
          <p:cNvSpPr>
            <a:spLocks noGrp="1"/>
          </p:cNvSpPr>
          <p:nvPr/>
        </p:nvSpPr>
        <p:spPr>
          <a:xfrm>
            <a:off x="9432408" y="447675"/>
            <a:ext cx="2204484" cy="2152650"/>
          </a:xfrm>
          <a:prstGeom prst="ellipse">
            <a:avLst/>
          </a:prstGeom>
          <a:solidFill>
            <a:srgbClr val="C63B12"/>
          </a:solidFill>
          <a:ln w="0">
            <a:solidFill>
              <a:srgbClr val="C63B12"/>
            </a:solidFill>
            <a:prstDash val="solid"/>
          </a:ln>
        </p:spPr>
        <p:txBody>
          <a:bodyPr/>
          <a:lstStyle/>
          <a:p>
            <a:endParaRPr lang="en-TR"/>
          </a:p>
        </p:txBody>
      </p:sp>
      <p:sp>
        <p:nvSpPr>
          <p:cNvPr id="25" name="attendance-num">
            <a:extLst>
              <a:ext uri="{FF2B5EF4-FFF2-40B4-BE49-F238E27FC236}">
                <a16:creationId xmlns:a16="http://schemas.microsoft.com/office/drawing/2014/main" id="{F4243852-8F17-1DD6-1C63-C017C5F2B6A4}"/>
              </a:ext>
            </a:extLst>
          </p:cNvPr>
          <p:cNvSpPr>
            <a:spLocks noGrp="1"/>
          </p:cNvSpPr>
          <p:nvPr/>
        </p:nvSpPr>
        <p:spPr>
          <a:xfrm>
            <a:off x="9696450" y="933672"/>
            <a:ext cx="180975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5700" b="1">
                <a:solidFill>
                  <a:srgbClr val="FFFFFF"/>
                </a:solidFill>
              </a:defRPr>
            </a:pPr>
            <a:r>
              <a:rPr lang="tr-TR" sz="5700" b="1" dirty="0">
                <a:solidFill>
                  <a:srgbClr val="FFFFFF"/>
                </a:solidFill>
              </a:rPr>
              <a:t>3</a:t>
            </a:r>
            <a:endParaRPr sz="57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1127718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881</Words>
  <Application>Microsoft Office PowerPoint</Application>
  <DocSecurity>0</DocSecurity>
  <PresentationFormat>Geniş ekran</PresentationFormat>
  <Paragraphs>149</Paragraphs>
  <Slides>16</Slides>
  <Notes>16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19" baseType="lpstr">
      <vt:lpstr>Calibri</vt:lpstr>
      <vt:lpstr>Calibri Light</vt:lpstr>
      <vt:lpstr>ChatGPT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Kerim Yiğit YILDIRIM</cp:lastModifiedBy>
  <cp:revision>10</cp:revision>
  <dcterms:created xsi:type="dcterms:W3CDTF">2026-08-31T09:47:23Z</dcterms:created>
  <dcterms:modified xsi:type="dcterms:W3CDTF">2026-09-01T10:12:58Z</dcterms:modified>
</cp:coreProperties>
</file>