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60" r:id="rId8"/>
    <p:sldId id="285" r:id="rId9"/>
    <p:sldId id="261" r:id="rId10"/>
    <p:sldId id="284" r:id="rId11"/>
    <p:sldId id="262" r:id="rId12"/>
    <p:sldId id="286" r:id="rId13"/>
    <p:sldId id="263" r:id="rId14"/>
    <p:sldId id="265" r:id="rId15"/>
    <p:sldId id="266" r:id="rId16"/>
    <p:sldId id="267" r:id="rId17"/>
    <p:sldId id="287" r:id="rId18"/>
    <p:sldId id="26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B5E91-0A1E-41A5-D58A-8DD6EFE94FB3}" v="1" dt="2025-09-22T20:59:29.655"/>
    <p1510:client id="{AF11C7D1-3497-020F-F079-699264CDD3CA}" v="11" dt="2025-09-22T20:49:08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a SİNARER" userId="S::ssinarer@medipol.edu.tr::e5701a52-a9a8-4875-9a28-22a6c2fc6a64" providerId="AD" clId="Web-{37CB5E91-0A1E-41A5-D58A-8DD6EFE94FB3}"/>
    <pc:docChg chg="delSld">
      <pc:chgData name="Sena SİNARER" userId="S::ssinarer@medipol.edu.tr::e5701a52-a9a8-4875-9a28-22a6c2fc6a64" providerId="AD" clId="Web-{37CB5E91-0A1E-41A5-D58A-8DD6EFE94FB3}" dt="2025-09-22T20:59:29.655" v="0"/>
      <pc:docMkLst>
        <pc:docMk/>
      </pc:docMkLst>
      <pc:sldChg chg="del">
        <pc:chgData name="Sena SİNARER" userId="S::ssinarer@medipol.edu.tr::e5701a52-a9a8-4875-9a28-22a6c2fc6a64" providerId="AD" clId="Web-{37CB5E91-0A1E-41A5-D58A-8DD6EFE94FB3}" dt="2025-09-22T20:59:29.655" v="0"/>
        <pc:sldMkLst>
          <pc:docMk/>
          <pc:sldMk cId="277185137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AE3527-FD9A-4466-AE9F-70D8D000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E26E94-864D-4C63-A6A3-81EC342C1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40C306-8ADB-4850-8CD9-6EC7D62A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BF7B0B-1F81-43F6-9751-841C2FE3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8B9209-93CD-45D1-AA36-DBE7D4C0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1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9D2505-0BB6-4E4C-8BE3-6512D9E5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A98FF1-6984-43FA-8D74-8D14663D8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6E011F-5DFF-414D-A51F-3CFA42DF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BF9FA1-A33D-4321-B9C0-CFB4F45C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20AA06-CA83-4AE1-A447-BD90BDF3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34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7AE5645-F39A-4D40-A906-607C4BA83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9818865-B685-481C-AE97-FD5C7538E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A81F48-D7E1-4B71-B8C8-80DAF02F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272991-B5B5-4CE4-BE5E-04A08CD0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C28B4-D7F0-4B16-9084-B0A6067E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27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CF669B-3ED8-4D37-A11B-C1AF2017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F26432-D13E-4CDD-A221-7FFEA23D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530189-505C-4932-AA5F-EDA6E738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A87184-0DCC-4A20-87AA-0F20C140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93F859-C1C3-419B-B64B-B7CFB6A6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5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8E9BC-CA62-4AFE-9ED0-F1C4B2A5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069385-ED4E-4ED6-B467-0114E068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D1493A-EDCB-4C68-A7DC-D5634CED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AB1EB1-2B05-48FE-8EB5-3E751CF0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4D5ACF-EAAE-44A3-9AB8-CDA60B7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8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D5B61-4540-4B4D-81EA-817F1DE5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BB5B7F-AF53-4ED5-A63E-81613A3A9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187BD0-D744-4E81-8A6E-C8508CA8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475717-5A81-420B-8B7F-99401904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11B6AF-8FAF-423A-8735-75BF1C96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7A5F87-FD81-4D15-8429-E99A0D89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2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42A57-BCDD-48AC-8690-7DEA8C23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3A718A-0EDE-457B-9378-DDAC187EA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444EE5-9B40-4CB5-887A-6026821F5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8354B8A-69FC-4EAB-BD86-68050DA4B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2C381C-4017-4DD9-A04B-110259739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89EA2F0-14DC-4609-9AA5-0036B3C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3468189-157F-45DF-BAAC-8CEC0442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9DB2BAD-7862-4EEC-8378-C1D3EDDD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73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091A6E-8221-4C28-A4C6-96F5794D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B886856-841E-48BA-8501-71B079A2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F63F525-D9A4-460A-9E65-A3950A0F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2AAF6C-970E-411A-9739-10D3D93B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4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6AD183-44ED-4A4C-AA20-4701DB10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37F7E92-CBBA-46CC-9C27-7E3F6F09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9259CE-32FF-4C0C-8F8B-8D69F4A8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71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AAA7C8-C790-4F24-A636-81630C4A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537C1A-4947-4B1F-BCAD-965FBB13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65A70E-65E0-41AD-8B63-73A7B0FB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85C780-BEAF-4C50-B24D-5B87391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D8DE2A-48A8-4D4A-A903-363D9708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81FBAB-0BD8-4EBD-A98B-1371D5A4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6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F7B849-C48E-49C0-8EA3-757FAEA7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1680008-FB20-4AC9-AE37-929F6CDE7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3AB651-F896-4A29-B3CF-64774E7EB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2E95B8-D8CA-471C-8845-F863A004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C28119-9DC6-4897-B218-EDB329E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8CD5-6321-4E6B-8D54-F177D2D7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51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7EEF25B-D9E9-48C2-80C8-76F58026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D9BCB3-3778-4041-9ED7-B3CD83D9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A78951-4DA5-4FB2-BCF2-96AB7AFE2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EF0-E0A0-40B4-BD4A-7C80645D71FD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DAD9E3-89BE-4C5B-991D-7F42E6F55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42E3F9-D876-4D72-B0BC-398B18607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B6E0-DBE3-4050-8D21-878971132F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77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A80964-3678-45A1-A14E-CAC1980E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9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sz="7200" b="1">
                <a:latin typeface="Broadway" panose="04040905080B02020502" pitchFamily="82" charset="0"/>
              </a:rPr>
              <a:t>SIK KARŞILAŞILAN SORUNLAR</a:t>
            </a:r>
          </a:p>
        </p:txBody>
      </p:sp>
    </p:spTree>
    <p:extLst>
      <p:ext uri="{BB962C8B-B14F-4D97-AF65-F5344CB8AC3E}">
        <p14:creationId xmlns:p14="http://schemas.microsoft.com/office/powerpoint/2010/main" val="29052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25D8A-05DA-4926-A90E-18A92C3F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8" y="2059619"/>
            <a:ext cx="4259171" cy="2545672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latin typeface="Broadway" panose="04040905080B02020502" pitchFamily="82" charset="0"/>
              </a:rPr>
              <a:t>İTİRAZLAR İLE İLGİLİ SIK KARŞILAŞILAN SORUNLAR</a:t>
            </a: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40C34D66-34CF-4865-84FF-68D6904BD3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13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76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thruBlk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A3D8B-0E56-48D9-BEF2-9BEDA65D1239}"/>
              </a:ext>
            </a:extLst>
          </p:cNvPr>
          <p:cNvSpPr txBox="1"/>
          <p:nvPr/>
        </p:nvSpPr>
        <p:spPr>
          <a:xfrm>
            <a:off x="878888" y="479394"/>
            <a:ext cx="11070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 sınav notuna </a:t>
            </a:r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(MTE ve/veya TAT)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notların ilanını takip eden </a:t>
            </a:r>
            <a:r>
              <a:rPr lang="tr-T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iş günü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 itiraz edebilir.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İtiraz dilekçesi Hazırlık Okulu sekreterliğine mail yolu ile iletilir (Dilekçe örneği için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dilokulu.medipol.edu.tr)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İtiraz ederken almanız gerektiğini düşündüğünüz nota göre dilekçe verilmemelidir.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B9F6153-A5A4-40C4-B04A-175133AA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4" t="34694" r="6140" b="55374"/>
          <a:stretch/>
        </p:blipFill>
        <p:spPr>
          <a:xfrm>
            <a:off x="288948" y="2364148"/>
            <a:ext cx="11802437" cy="120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2B2F4D9B-D395-4037-9670-61464F1D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17" b="68803"/>
          <a:stretch/>
        </p:blipFill>
        <p:spPr>
          <a:xfrm>
            <a:off x="288948" y="4324346"/>
            <a:ext cx="11802437" cy="1747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ECC8ECC-CD01-4E1F-B5BA-6C134530A9FD}"/>
              </a:ext>
            </a:extLst>
          </p:cNvPr>
          <p:cNvSpPr/>
          <p:nvPr/>
        </p:nvSpPr>
        <p:spPr>
          <a:xfrm>
            <a:off x="1837678" y="5193437"/>
            <a:ext cx="452761" cy="239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7EB106A-8A33-40D6-9300-0A060DC3B9D6}"/>
              </a:ext>
            </a:extLst>
          </p:cNvPr>
          <p:cNvSpPr/>
          <p:nvPr/>
        </p:nvSpPr>
        <p:spPr>
          <a:xfrm>
            <a:off x="2965142" y="5193437"/>
            <a:ext cx="603681" cy="239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3CB5D70-98C8-40F9-972D-F0017BCF6366}"/>
              </a:ext>
            </a:extLst>
          </p:cNvPr>
          <p:cNvCxnSpPr>
            <a:cxnSpLocks/>
          </p:cNvCxnSpPr>
          <p:nvPr/>
        </p:nvCxnSpPr>
        <p:spPr>
          <a:xfrm>
            <a:off x="878888" y="2087585"/>
            <a:ext cx="94635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25D8A-05DA-4926-A90E-18A92C3F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44210"/>
            <a:ext cx="4354311" cy="2885242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latin typeface="Broadway" panose="04040905080B02020502" pitchFamily="82" charset="0"/>
              </a:rPr>
              <a:t>RAPOR İBRAZI İLE İLGİLİ SIK KARŞILAŞILAN SORUNLAR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B9AFD3B9-7F06-41A0-9692-73A585113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7"/>
          <a:stretch/>
        </p:blipFill>
        <p:spPr>
          <a:xfrm>
            <a:off x="5671167" y="1227801"/>
            <a:ext cx="5448300" cy="39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BCBADCF-8443-401E-9CB4-3426C53BCFB9}"/>
              </a:ext>
            </a:extLst>
          </p:cNvPr>
          <p:cNvSpPr txBox="1"/>
          <p:nvPr/>
        </p:nvSpPr>
        <p:spPr>
          <a:xfrm>
            <a:off x="878889" y="479394"/>
            <a:ext cx="1056442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000" b="1" dirty="0">
                <a:latin typeface="Times New Roman"/>
                <a:cs typeface="Times New Roman"/>
              </a:rPr>
              <a:t>Kaçırdığınız sınavları, 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(MTE ve/veya TAT)</a:t>
            </a:r>
            <a:r>
              <a:rPr lang="tr-TR" sz="2000" b="1" dirty="0">
                <a:latin typeface="Times New Roman"/>
                <a:cs typeface="Times New Roman"/>
              </a:rPr>
              <a:t> geçerli bir hastane raporu almanız ve notların ilanını takip eden 5 iş günü içerisinde teslim etmeniz ardından ilan edilecek tarihte telafi edebilirsiniz.</a:t>
            </a:r>
          </a:p>
          <a:p>
            <a:endParaRPr lang="tr-TR" sz="2000" b="1" dirty="0">
              <a:latin typeface="Times New Roman"/>
              <a:cs typeface="Times New Roman"/>
            </a:endParaRPr>
          </a:p>
          <a:p>
            <a:r>
              <a:rPr lang="tr-TR" sz="2000" b="1" dirty="0">
                <a:latin typeface="Times New Roman"/>
                <a:cs typeface="Times New Roman"/>
              </a:rPr>
              <a:t>Resmi olmayan, imzasız, kaşesiz belgeler, reçeteler ve istirahat notları rapor yerine geçmez.</a:t>
            </a:r>
          </a:p>
        </p:txBody>
      </p:sp>
      <p:pic>
        <p:nvPicPr>
          <p:cNvPr id="4" name="Resim 3" descr="metin, aksesuar içeren bir resim&#10;&#10;Açıklama otomatik olarak oluşturuldu">
            <a:extLst>
              <a:ext uri="{FF2B5EF4-FFF2-40B4-BE49-F238E27FC236}">
                <a16:creationId xmlns:a16="http://schemas.microsoft.com/office/drawing/2014/main" id="{A7DECDEA-BD86-4B4E-8630-7BFA255D6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44979" r="60614" b="37743"/>
          <a:stretch/>
        </p:blipFill>
        <p:spPr>
          <a:xfrm>
            <a:off x="4545367" y="2439699"/>
            <a:ext cx="2219417" cy="2909919"/>
          </a:xfrm>
          <a:prstGeom prst="rect">
            <a:avLst/>
          </a:prstGeom>
        </p:spPr>
      </p:pic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33450295-1926-415C-93EA-42A8FC458468}"/>
              </a:ext>
            </a:extLst>
          </p:cNvPr>
          <p:cNvCxnSpPr>
            <a:cxnSpLocks/>
          </p:cNvCxnSpPr>
          <p:nvPr/>
        </p:nvCxnSpPr>
        <p:spPr>
          <a:xfrm>
            <a:off x="958788" y="1424036"/>
            <a:ext cx="9907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307CF4-FC62-4A34-BBE2-98A7B47FA3D0}"/>
              </a:ext>
            </a:extLst>
          </p:cNvPr>
          <p:cNvSpPr txBox="1"/>
          <p:nvPr/>
        </p:nvSpPr>
        <p:spPr>
          <a:xfrm>
            <a:off x="5530788" y="586814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>
                <a:latin typeface="Times New Roman" panose="02020603050405020304" pitchFamily="18" charset="0"/>
                <a:cs typeface="Times New Roman" panose="02020603050405020304" pitchFamily="18" charset="0"/>
              </a:rPr>
              <a:t>Yurtdışından alınan raporlar noter veya ilgili ülkenin konsolosluklarında tasdik ettirilmelidir.</a:t>
            </a:r>
          </a:p>
        </p:txBody>
      </p:sp>
    </p:spTree>
    <p:extLst>
      <p:ext uri="{BB962C8B-B14F-4D97-AF65-F5344CB8AC3E}">
        <p14:creationId xmlns:p14="http://schemas.microsoft.com/office/powerpoint/2010/main" val="26093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4351B3-F2A2-4EAE-8725-473CCE921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19" t="12557" r="20776" b="44475"/>
          <a:stretch/>
        </p:blipFill>
        <p:spPr>
          <a:xfrm>
            <a:off x="1207361" y="665825"/>
            <a:ext cx="6519847" cy="4634144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62579982-3E25-4199-9F05-F0A6377E6E0F}"/>
              </a:ext>
            </a:extLst>
          </p:cNvPr>
          <p:cNvSpPr/>
          <p:nvPr/>
        </p:nvSpPr>
        <p:spPr>
          <a:xfrm>
            <a:off x="7301080" y="3406805"/>
            <a:ext cx="852256" cy="381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28AA413-4128-482E-92E3-6D5D10CAC45B}"/>
              </a:ext>
            </a:extLst>
          </p:cNvPr>
          <p:cNvSpPr txBox="1"/>
          <p:nvPr/>
        </p:nvSpPr>
        <p:spPr>
          <a:xfrm>
            <a:off x="8318375" y="2982897"/>
            <a:ext cx="3293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İmza yok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Kaşe yok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Hastane logosu yok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Gerçek bir rapor olmadığı belli.</a:t>
            </a:r>
          </a:p>
        </p:txBody>
      </p:sp>
    </p:spTree>
    <p:extLst>
      <p:ext uri="{BB962C8B-B14F-4D97-AF65-F5344CB8AC3E}">
        <p14:creationId xmlns:p14="http://schemas.microsoft.com/office/powerpoint/2010/main" val="22303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2FDF1D1-0D46-49D6-9DCD-1EE275B81702}"/>
              </a:ext>
            </a:extLst>
          </p:cNvPr>
          <p:cNvSpPr txBox="1"/>
          <p:nvPr/>
        </p:nvSpPr>
        <p:spPr>
          <a:xfrm>
            <a:off x="1855433" y="1997891"/>
            <a:ext cx="8700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>
                <a:latin typeface="Broadway" panose="04040905080B02020502" pitchFamily="82" charset="0"/>
              </a:rPr>
              <a:t>ÖNEMLİ HATIRLATMA!</a:t>
            </a:r>
          </a:p>
        </p:txBody>
      </p:sp>
    </p:spTree>
    <p:extLst>
      <p:ext uri="{BB962C8B-B14F-4D97-AF65-F5344CB8AC3E}">
        <p14:creationId xmlns:p14="http://schemas.microsoft.com/office/powerpoint/2010/main" val="9414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D54CEA2-E196-4AA0-818D-E56E9455BE3C}"/>
              </a:ext>
            </a:extLst>
          </p:cNvPr>
          <p:cNvSpPr txBox="1"/>
          <p:nvPr/>
        </p:nvSpPr>
        <p:spPr>
          <a:xfrm>
            <a:off x="2583402" y="2192785"/>
            <a:ext cx="7395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Hocalarınızla iletişiminizi, öğretim görevlilerinin «@medipol.edu.tr» uzantılı e-posta adreslerinden kurmalısınız.</a:t>
            </a:r>
          </a:p>
          <a:p>
            <a:endParaRPr lang="tr-T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SMS, </a:t>
            </a:r>
            <a:r>
              <a:rPr lang="tr-TR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mesajı, Microsoft </a:t>
            </a:r>
            <a:r>
              <a:rPr lang="tr-TR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üzerinden yazışma, sosyal medya platformları üzerinden mesajlaşma kesinlikle tercih edilmemelidir.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5F86E739-928A-4AD2-9167-BC36F3E86871}"/>
              </a:ext>
            </a:extLst>
          </p:cNvPr>
          <p:cNvCxnSpPr>
            <a:cxnSpLocks/>
          </p:cNvCxnSpPr>
          <p:nvPr/>
        </p:nvCxnSpPr>
        <p:spPr>
          <a:xfrm>
            <a:off x="4243526" y="4762040"/>
            <a:ext cx="4110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20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029D200-DD82-4A14-B8D0-B59F13A6D4C4}"/>
              </a:ext>
            </a:extLst>
          </p:cNvPr>
          <p:cNvSpPr txBox="1"/>
          <p:nvPr/>
        </p:nvSpPr>
        <p:spPr>
          <a:xfrm>
            <a:off x="2521259" y="1216241"/>
            <a:ext cx="7395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Çevrimiçi sınavlarda gerekli teçhizatı sağlamak (bilgisayar, iyi bir internet bağlantısı vb.) öğrencinin sorumluluğundadır. Oluşabilecek teknik hatalardan İstanbul </a:t>
            </a:r>
            <a:r>
              <a:rPr lang="tr-TR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Medipol</a:t>
            </a:r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Üniversitesi sorumlu değildir.</a:t>
            </a:r>
          </a:p>
          <a:p>
            <a:endParaRPr lang="tr-T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Çevrimiçi konuşma sınavlarında öğrenciler kameralarını açmakla yükümlüdür. Sınav ciddiyetini taşımasını beklediğimiz öğrencilere çevrimiçi sınavlara pijama ile katılmak, sigara içmek gibi davranışlar yakışmamaktadır.</a:t>
            </a:r>
          </a:p>
        </p:txBody>
      </p:sp>
    </p:spTree>
    <p:extLst>
      <p:ext uri="{BB962C8B-B14F-4D97-AF65-F5344CB8AC3E}">
        <p14:creationId xmlns:p14="http://schemas.microsoft.com/office/powerpoint/2010/main" val="3082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73E5EC-111F-4683-9D01-6DDC0E41AFE3}"/>
              </a:ext>
            </a:extLst>
          </p:cNvPr>
          <p:cNvSpPr txBox="1"/>
          <p:nvPr/>
        </p:nvSpPr>
        <p:spPr>
          <a:xfrm>
            <a:off x="1377518" y="2782669"/>
            <a:ext cx="943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i="1">
                <a:latin typeface="Monotype Corsiva" panose="03010101010201010101" pitchFamily="66" charset="0"/>
                <a:cs typeface="Times New Roman" panose="02020603050405020304" pitchFamily="18" charset="0"/>
              </a:rPr>
              <a:t>Hepinize sorunsuz, keyifli bir akademik yıl dileriz </a:t>
            </a:r>
            <a:r>
              <a:rPr lang="tr-TR" sz="3600" i="1">
                <a:latin typeface="Monotype Corsiva" panose="03010101010201010101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tr-TR" sz="3600" i="1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774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25D8A-05DA-4926-A90E-18A92C3F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2229"/>
            <a:ext cx="4253020" cy="3502457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latin typeface="Broadway" panose="04040905080B02020502" pitchFamily="82" charset="0"/>
              </a:rPr>
              <a:t>DERSLER ve DERSLİK DÜZENİ İLE İLGİLİ SIK KARŞILAŞILAN SORUNLAR</a:t>
            </a:r>
          </a:p>
        </p:txBody>
      </p:sp>
      <p:pic>
        <p:nvPicPr>
          <p:cNvPr id="6" name="Resim Yer Tutucusu 5" descr="yer, iç mekan, duvar, sandalye içeren bir resim&#10;&#10;Açıklama otomatik olarak oluşturuldu">
            <a:extLst>
              <a:ext uri="{FF2B5EF4-FFF2-40B4-BE49-F238E27FC236}">
                <a16:creationId xmlns:a16="http://schemas.microsoft.com/office/drawing/2014/main" id="{98D5651E-8208-4AE9-9131-55E1D746B6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1" b="18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109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A2E810-4C4A-489A-BCB0-DC77263F4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80" y="1331650"/>
            <a:ext cx="8253378" cy="52709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6B7E5AD-A2CF-4CC2-9D00-CE5B18412710}"/>
              </a:ext>
            </a:extLst>
          </p:cNvPr>
          <p:cNvSpPr txBox="1"/>
          <p:nvPr/>
        </p:nvSpPr>
        <p:spPr>
          <a:xfrm>
            <a:off x="887767" y="302763"/>
            <a:ext cx="105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Ders içeriğini, ders saatlerini ve proje &amp; </a:t>
            </a:r>
            <a:r>
              <a:rPr lang="tr-TR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tarihlerini takip etmek öğrencinin sorumluluğundadır.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920C8A5-07A3-4F2D-B083-329B5592F486}"/>
              </a:ext>
            </a:extLst>
          </p:cNvPr>
          <p:cNvSpPr/>
          <p:nvPr/>
        </p:nvSpPr>
        <p:spPr>
          <a:xfrm>
            <a:off x="2263806" y="1331650"/>
            <a:ext cx="2272683" cy="25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14C9094-74D7-4983-BE29-88B0F01F3C74}"/>
              </a:ext>
            </a:extLst>
          </p:cNvPr>
          <p:cNvSpPr/>
          <p:nvPr/>
        </p:nvSpPr>
        <p:spPr>
          <a:xfrm>
            <a:off x="2336306" y="2700533"/>
            <a:ext cx="2272683" cy="25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0BADC01-543C-4070-B8E8-0E38FFD82485}"/>
              </a:ext>
            </a:extLst>
          </p:cNvPr>
          <p:cNvSpPr/>
          <p:nvPr/>
        </p:nvSpPr>
        <p:spPr>
          <a:xfrm>
            <a:off x="2336305" y="4140195"/>
            <a:ext cx="2272683" cy="25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A12DD59-4CC6-4128-9D30-27516B508385}"/>
              </a:ext>
            </a:extLst>
          </p:cNvPr>
          <p:cNvSpPr/>
          <p:nvPr/>
        </p:nvSpPr>
        <p:spPr>
          <a:xfrm>
            <a:off x="2336305" y="5855308"/>
            <a:ext cx="2272683" cy="25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BB73C9B-CF85-4B40-B858-2D91FF669CB1}"/>
              </a:ext>
            </a:extLst>
          </p:cNvPr>
          <p:cNvSpPr/>
          <p:nvPr/>
        </p:nvSpPr>
        <p:spPr>
          <a:xfrm>
            <a:off x="8862873" y="3429000"/>
            <a:ext cx="698378" cy="257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53F22DB5-87E1-42D1-A735-4EE2F7435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b="29062"/>
          <a:stretch/>
        </p:blipFill>
        <p:spPr>
          <a:xfrm>
            <a:off x="2993914" y="301841"/>
            <a:ext cx="6204172" cy="5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bilgisayar içeren bir resim&#10;&#10;Açıklama otomatik olarak oluşturuldu">
            <a:extLst>
              <a:ext uri="{FF2B5EF4-FFF2-40B4-BE49-F238E27FC236}">
                <a16:creationId xmlns:a16="http://schemas.microsoft.com/office/drawing/2014/main" id="{AD32059C-6655-4357-9B35-0A0E8C96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4" t="23401" r="2864" b="66395"/>
          <a:stretch/>
        </p:blipFill>
        <p:spPr>
          <a:xfrm>
            <a:off x="691756" y="1986603"/>
            <a:ext cx="10644326" cy="1972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29E3CCF-674A-469B-93C4-76E9FB1D18F9}"/>
              </a:ext>
            </a:extLst>
          </p:cNvPr>
          <p:cNvSpPr txBox="1"/>
          <p:nvPr/>
        </p:nvSpPr>
        <p:spPr>
          <a:xfrm>
            <a:off x="878889" y="479394"/>
            <a:ext cx="10564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sınıflarına not ortalamalarına göre yerleştirilir. </a:t>
            </a:r>
          </a:p>
          <a:p>
            <a:r>
              <a:rPr 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Yakın arkadaş, en sevilen hoca, akrabanın başka sınıfta olması </a:t>
            </a:r>
            <a:r>
              <a:rPr lang="tr-TR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gibi sebeplerden sınıf değişikliği talep edilemez.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5E6D593-1309-41C8-879F-87016C634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25631" r="23544" b="60130"/>
          <a:stretch/>
        </p:blipFill>
        <p:spPr>
          <a:xfrm>
            <a:off x="773837" y="4190260"/>
            <a:ext cx="11066091" cy="14736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0BBC7B4-DDED-45BC-9539-74675899F832}"/>
              </a:ext>
            </a:extLst>
          </p:cNvPr>
          <p:cNvSpPr/>
          <p:nvPr/>
        </p:nvSpPr>
        <p:spPr>
          <a:xfrm>
            <a:off x="1669002" y="4492101"/>
            <a:ext cx="710214" cy="18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19FE107-3276-4141-A72A-A62960AE6433}"/>
              </a:ext>
            </a:extLst>
          </p:cNvPr>
          <p:cNvSpPr/>
          <p:nvPr/>
        </p:nvSpPr>
        <p:spPr>
          <a:xfrm>
            <a:off x="1669002" y="4678532"/>
            <a:ext cx="248575" cy="18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AE95ED-D9E5-4E27-B6BB-6AEF05D5909F}"/>
              </a:ext>
            </a:extLst>
          </p:cNvPr>
          <p:cNvSpPr/>
          <p:nvPr/>
        </p:nvSpPr>
        <p:spPr>
          <a:xfrm>
            <a:off x="5220070" y="4616388"/>
            <a:ext cx="248575" cy="248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25D8A-05DA-4926-A90E-18A92C3F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5" y="2068497"/>
            <a:ext cx="4298317" cy="2545672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latin typeface="Broadway" panose="04040905080B02020502" pitchFamily="82" charset="0"/>
              </a:rPr>
              <a:t>SINAVLAR İLE İLGİLİ SIK KARŞILAŞILAN SORUNLAR</a:t>
            </a:r>
          </a:p>
        </p:txBody>
      </p:sp>
      <p:pic>
        <p:nvPicPr>
          <p:cNvPr id="7" name="Resim Yer Tutucusu 6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71DBAE0C-0F92-4A54-9604-4FB4A247F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r="12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72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D142DB5-3FFF-44B5-869E-DB77B6A9B035}"/>
              </a:ext>
            </a:extLst>
          </p:cNvPr>
          <p:cNvSpPr txBox="1"/>
          <p:nvPr/>
        </p:nvSpPr>
        <p:spPr>
          <a:xfrm>
            <a:off x="878889" y="479394"/>
            <a:ext cx="1056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Öğrenciler, şahsi nedenlerden ötürü sınav günü ve/veya saatinde değişiklik talep edemezler.</a:t>
            </a:r>
          </a:p>
        </p:txBody>
      </p:sp>
      <p:pic>
        <p:nvPicPr>
          <p:cNvPr id="4" name="Resim 3" descr="metin, işaret, açık hava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CF3C03F-AC41-412E-9C76-2C5E94ED0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3" y="1525650"/>
            <a:ext cx="8625260" cy="49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, iç mekan, bilgisayar içeren bir resim&#10;&#10;Açıklama otomatik olarak oluşturuldu">
            <a:extLst>
              <a:ext uri="{FF2B5EF4-FFF2-40B4-BE49-F238E27FC236}">
                <a16:creationId xmlns:a16="http://schemas.microsoft.com/office/drawing/2014/main" id="{9D986F51-9836-4176-86A2-89EFF7F4E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1" b="48163"/>
          <a:stretch/>
        </p:blipFill>
        <p:spPr>
          <a:xfrm>
            <a:off x="366067" y="1073743"/>
            <a:ext cx="11316947" cy="405755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A3C3090-8494-43B7-B0A3-71DA1D5365F7}"/>
              </a:ext>
            </a:extLst>
          </p:cNvPr>
          <p:cNvSpPr/>
          <p:nvPr/>
        </p:nvSpPr>
        <p:spPr>
          <a:xfrm>
            <a:off x="1322773" y="1207363"/>
            <a:ext cx="1793289" cy="319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5F1795C-5D85-412D-8CDC-9104644BEA93}"/>
              </a:ext>
            </a:extLst>
          </p:cNvPr>
          <p:cNvSpPr/>
          <p:nvPr/>
        </p:nvSpPr>
        <p:spPr>
          <a:xfrm>
            <a:off x="3195961" y="1526959"/>
            <a:ext cx="328474" cy="177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0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5B1F16B-26E0-43D1-8D79-BC84BEB416C0}"/>
              </a:ext>
            </a:extLst>
          </p:cNvPr>
          <p:cNvSpPr txBox="1"/>
          <p:nvPr/>
        </p:nvSpPr>
        <p:spPr>
          <a:xfrm>
            <a:off x="878889" y="479394"/>
            <a:ext cx="1068934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000" b="1" dirty="0">
                <a:latin typeface="Times New Roman"/>
                <a:cs typeface="Times New Roman"/>
              </a:rPr>
              <a:t>Proje sunumları ve portfolyo yazımları da ölçme &amp; değerlendirmeye tabidir. Dolayısıyla, proje sunumları veya portfolyo yazımlarının olduğu günler de sınav ciddiyeti ile yapılır.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Times New Roman"/>
                <a:cs typeface="Times New Roman"/>
              </a:rPr>
              <a:t>Bu günler için kişisel sebeplerden ötürü değişiklik talep edilemez.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Times New Roman"/>
                <a:cs typeface="Times New Roman"/>
              </a:rPr>
              <a:t>Proje ve/veya portfolyo günlerini kaçıran öğrenciler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sağlık raporu kabul edilmemektedir.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Times New Roman"/>
                <a:cs typeface="Times New Roman"/>
              </a:rPr>
              <a:t>Ek olarak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dilim ara sınavları (MTE) </a:t>
            </a:r>
            <a:r>
              <a:rPr lang="tr-TR" sz="2000" b="1" dirty="0">
                <a:latin typeface="Times New Roman"/>
                <a:cs typeface="Times New Roman"/>
              </a:rPr>
              <a:t>ve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dilim sonu sınavları (TAT)</a:t>
            </a:r>
            <a:r>
              <a:rPr lang="tr-TR" sz="2000" b="1" dirty="0">
                <a:latin typeface="Times New Roman"/>
                <a:cs typeface="Times New Roman"/>
              </a:rPr>
              <a:t>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dışında</a:t>
            </a:r>
            <a:r>
              <a:rPr lang="tr-TR" sz="2000" b="1" dirty="0">
                <a:latin typeface="Times New Roman"/>
                <a:cs typeface="Times New Roman"/>
              </a:rPr>
              <a:t> kaçırılan tüm ölçme değerlendirme aşamaları (Proje, Portfolyo, Sunumlar, Muafiyet sınavları, Sene Sonu Yeterlilik Sınavı (P.L.A.T), P.L.A.T-Telafi Sınavı dahil olmak üzere) için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sağlık</a:t>
            </a:r>
            <a:r>
              <a:rPr lang="tr-TR" sz="2000" b="1" dirty="0">
                <a:latin typeface="Times New Roman"/>
                <a:cs typeface="Times New Roman"/>
              </a:rPr>
              <a:t> </a:t>
            </a:r>
            <a:r>
              <a:rPr lang="tr-TR"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raporu kabul edilmemektedir.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F904D7B4-95EF-4FD4-9D54-885C24120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4" b="62449"/>
          <a:stretch/>
        </p:blipFill>
        <p:spPr>
          <a:xfrm>
            <a:off x="258874" y="3035470"/>
            <a:ext cx="6299597" cy="1800988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1D8A267-AA28-4E18-88B3-37F3A319C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5" t="28091" r="19393" b="52611"/>
          <a:stretch/>
        </p:blipFill>
        <p:spPr>
          <a:xfrm>
            <a:off x="2775898" y="4661256"/>
            <a:ext cx="9413933" cy="219278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FE53A88-5452-4498-A47F-3EDE062F9329}"/>
              </a:ext>
            </a:extLst>
          </p:cNvPr>
          <p:cNvSpPr/>
          <p:nvPr/>
        </p:nvSpPr>
        <p:spPr>
          <a:xfrm>
            <a:off x="3213716" y="5699464"/>
            <a:ext cx="1429305" cy="239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6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423</Words>
  <Application>Microsoft Office PowerPoint</Application>
  <PresentationFormat>Geniş ekran</PresentationFormat>
  <Paragraphs>33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Broadway</vt:lpstr>
      <vt:lpstr>Calibri</vt:lpstr>
      <vt:lpstr>Calibri Light</vt:lpstr>
      <vt:lpstr>Monotype Corsiva</vt:lpstr>
      <vt:lpstr>Times New Roman</vt:lpstr>
      <vt:lpstr>Wingdings</vt:lpstr>
      <vt:lpstr>Office Teması</vt:lpstr>
      <vt:lpstr>SIK KARŞILAŞILAN SORUNLAR</vt:lpstr>
      <vt:lpstr>DERSLER ve DERSLİK DÜZENİ İLE İLGİLİ SIK KARŞILAŞILAN SORUNLAR</vt:lpstr>
      <vt:lpstr>PowerPoint Sunusu</vt:lpstr>
      <vt:lpstr>PowerPoint Sunusu</vt:lpstr>
      <vt:lpstr>PowerPoint Sunusu</vt:lpstr>
      <vt:lpstr>SINAVLAR İLE İLGİLİ SIK KARŞILAŞILAN SORUNLAR</vt:lpstr>
      <vt:lpstr>PowerPoint Sunusu</vt:lpstr>
      <vt:lpstr>PowerPoint Sunusu</vt:lpstr>
      <vt:lpstr>PowerPoint Sunusu</vt:lpstr>
      <vt:lpstr>İTİRAZLAR İLE İLGİLİ SIK KARŞILAŞILAN SORUNLAR</vt:lpstr>
      <vt:lpstr>PowerPoint Sunusu</vt:lpstr>
      <vt:lpstr>RAPOR İBRAZI İLE İLGİLİ SIK KARŞILAŞILAN SORUNLAR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 KARŞILAŞILAN SORUNLAR</dc:title>
  <dc:creator>Çiğdem TAŞKIN GEÇMEN</dc:creator>
  <cp:lastModifiedBy>Sena SİNARER</cp:lastModifiedBy>
  <cp:revision>12</cp:revision>
  <dcterms:created xsi:type="dcterms:W3CDTF">2022-09-08T07:30:09Z</dcterms:created>
  <dcterms:modified xsi:type="dcterms:W3CDTF">2025-09-23T07:16:57Z</dcterms:modified>
</cp:coreProperties>
</file>