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2" r:id="rId3"/>
    <p:sldId id="257" r:id="rId4"/>
    <p:sldId id="258" r:id="rId5"/>
    <p:sldId id="259" r:id="rId6"/>
    <p:sldId id="283" r:id="rId7"/>
    <p:sldId id="260" r:id="rId8"/>
    <p:sldId id="285" r:id="rId9"/>
    <p:sldId id="261" r:id="rId10"/>
    <p:sldId id="284" r:id="rId11"/>
    <p:sldId id="262" r:id="rId12"/>
    <p:sldId id="286" r:id="rId13"/>
    <p:sldId id="263" r:id="rId14"/>
    <p:sldId id="265" r:id="rId15"/>
    <p:sldId id="266" r:id="rId16"/>
    <p:sldId id="267" r:id="rId17"/>
    <p:sldId id="287" r:id="rId18"/>
    <p:sldId id="268"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1E2F57-C21A-ADCB-5BC7-A8D42DD87F24}" v="1" dt="2025-09-22T20:45:39.515"/>
    <p1510:client id="{548EC46F-B4BA-62A8-3F40-D3E339EC8069}" v="46" dt="2025-09-22T21:14:10.433"/>
    <p1510:client id="{5F095DBB-B08F-F933-0936-2F4E3B223E98}" v="80" dt="2025-09-22T20:58:40.495"/>
    <p1510:client id="{6057C60E-F06B-9CBB-44FE-9A4EDE5ED1F9}" v="18" dt="2025-09-22T21:20:15.472"/>
    <p1510:client id="{78A989D5-FE0F-56DF-4C41-2478C210AF0E}" v="49" dt="2025-09-22T20:56:28.981"/>
    <p1510:client id="{8AFAA24D-400C-D986-342A-3EEE6DF148C9}" v="15" dt="2025-09-22T20:51:33.2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na SİNARER" userId="S::ssinarer@medipol.edu.tr::e5701a52-a9a8-4875-9a28-22a6c2fc6a64" providerId="AD" clId="Web-{78A989D5-FE0F-56DF-4C41-2478C210AF0E}"/>
    <pc:docChg chg="delSld">
      <pc:chgData name="Sena SİNARER" userId="S::ssinarer@medipol.edu.tr::e5701a52-a9a8-4875-9a28-22a6c2fc6a64" providerId="AD" clId="Web-{78A989D5-FE0F-56DF-4C41-2478C210AF0E}" dt="2025-09-22T20:51:47.348" v="0"/>
      <pc:docMkLst>
        <pc:docMk/>
      </pc:docMkLst>
      <pc:sldChg chg="del">
        <pc:chgData name="Sena SİNARER" userId="S::ssinarer@medipol.edu.tr::e5701a52-a9a8-4875-9a28-22a6c2fc6a64" providerId="AD" clId="Web-{78A989D5-FE0F-56DF-4C41-2478C210AF0E}" dt="2025-09-22T20:51:47.348" v="0"/>
        <pc:sldMkLst>
          <pc:docMk/>
          <pc:sldMk cId="2771851371" sldId="264"/>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AE3527-FD9A-4466-AE9F-70D8D000683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9FE26E94-864D-4C63-A6A3-81EC342C1F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E40C306-8ADB-4850-8CD9-6EC7D62AAD63}"/>
              </a:ext>
            </a:extLst>
          </p:cNvPr>
          <p:cNvSpPr>
            <a:spLocks noGrp="1"/>
          </p:cNvSpPr>
          <p:nvPr>
            <p:ph type="dt" sz="half" idx="10"/>
          </p:nvPr>
        </p:nvSpPr>
        <p:spPr/>
        <p:txBody>
          <a:bodyPr/>
          <a:lstStyle/>
          <a:p>
            <a:fld id="{F5BAAEF0-E0A0-40B4-BD4A-7C80645D71FD}" type="datetimeFigureOut">
              <a:rPr lang="tr-TR" smtClean="0"/>
              <a:t>23.09.2025</a:t>
            </a:fld>
            <a:endParaRPr lang="tr-TR"/>
          </a:p>
        </p:txBody>
      </p:sp>
      <p:sp>
        <p:nvSpPr>
          <p:cNvPr id="5" name="Alt Bilgi Yer Tutucusu 4">
            <a:extLst>
              <a:ext uri="{FF2B5EF4-FFF2-40B4-BE49-F238E27FC236}">
                <a16:creationId xmlns:a16="http://schemas.microsoft.com/office/drawing/2014/main" id="{90BF7B0B-1F81-43F6-9751-841C2FE3C0C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28B9209-93CD-45D1-AA36-DBE7D4C0ACC2}"/>
              </a:ext>
            </a:extLst>
          </p:cNvPr>
          <p:cNvSpPr>
            <a:spLocks noGrp="1"/>
          </p:cNvSpPr>
          <p:nvPr>
            <p:ph type="sldNum" sz="quarter" idx="12"/>
          </p:nvPr>
        </p:nvSpPr>
        <p:spPr/>
        <p:txBody>
          <a:bodyPr/>
          <a:lstStyle/>
          <a:p>
            <a:fld id="{8E07B6E0-DBE3-4050-8D21-878971132FBB}" type="slidenum">
              <a:rPr lang="tr-TR" smtClean="0"/>
              <a:t>‹#›</a:t>
            </a:fld>
            <a:endParaRPr lang="tr-TR"/>
          </a:p>
        </p:txBody>
      </p:sp>
    </p:spTree>
    <p:extLst>
      <p:ext uri="{BB962C8B-B14F-4D97-AF65-F5344CB8AC3E}">
        <p14:creationId xmlns:p14="http://schemas.microsoft.com/office/powerpoint/2010/main" val="1566150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9D2505-0BB6-4E4C-8BE3-6512D9E5093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FA98FF1-6984-43FA-8D74-8D14663D882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06E011F-5DFF-414D-A51F-3CFA42DFC1F0}"/>
              </a:ext>
            </a:extLst>
          </p:cNvPr>
          <p:cNvSpPr>
            <a:spLocks noGrp="1"/>
          </p:cNvSpPr>
          <p:nvPr>
            <p:ph type="dt" sz="half" idx="10"/>
          </p:nvPr>
        </p:nvSpPr>
        <p:spPr/>
        <p:txBody>
          <a:bodyPr/>
          <a:lstStyle/>
          <a:p>
            <a:fld id="{F5BAAEF0-E0A0-40B4-BD4A-7C80645D71FD}" type="datetimeFigureOut">
              <a:rPr lang="tr-TR" smtClean="0"/>
              <a:t>23.09.2025</a:t>
            </a:fld>
            <a:endParaRPr lang="tr-TR"/>
          </a:p>
        </p:txBody>
      </p:sp>
      <p:sp>
        <p:nvSpPr>
          <p:cNvPr id="5" name="Alt Bilgi Yer Tutucusu 4">
            <a:extLst>
              <a:ext uri="{FF2B5EF4-FFF2-40B4-BE49-F238E27FC236}">
                <a16:creationId xmlns:a16="http://schemas.microsoft.com/office/drawing/2014/main" id="{DEBF9FA1-A33D-4321-B9C0-CFB4F45C860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E20AA06-CA83-4AE1-A447-BD90BDF3F3D8}"/>
              </a:ext>
            </a:extLst>
          </p:cNvPr>
          <p:cNvSpPr>
            <a:spLocks noGrp="1"/>
          </p:cNvSpPr>
          <p:nvPr>
            <p:ph type="sldNum" sz="quarter" idx="12"/>
          </p:nvPr>
        </p:nvSpPr>
        <p:spPr/>
        <p:txBody>
          <a:bodyPr/>
          <a:lstStyle/>
          <a:p>
            <a:fld id="{8E07B6E0-DBE3-4050-8D21-878971132FBB}" type="slidenum">
              <a:rPr lang="tr-TR" smtClean="0"/>
              <a:t>‹#›</a:t>
            </a:fld>
            <a:endParaRPr lang="tr-TR"/>
          </a:p>
        </p:txBody>
      </p:sp>
    </p:spTree>
    <p:extLst>
      <p:ext uri="{BB962C8B-B14F-4D97-AF65-F5344CB8AC3E}">
        <p14:creationId xmlns:p14="http://schemas.microsoft.com/office/powerpoint/2010/main" val="1763346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7AE5645-F39A-4D40-A906-607C4BA83E5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9818865-B685-481C-AE97-FD5C7538EE8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3A81F48-D7E1-4B71-B8C8-80DAF02FF38D}"/>
              </a:ext>
            </a:extLst>
          </p:cNvPr>
          <p:cNvSpPr>
            <a:spLocks noGrp="1"/>
          </p:cNvSpPr>
          <p:nvPr>
            <p:ph type="dt" sz="half" idx="10"/>
          </p:nvPr>
        </p:nvSpPr>
        <p:spPr/>
        <p:txBody>
          <a:bodyPr/>
          <a:lstStyle/>
          <a:p>
            <a:fld id="{F5BAAEF0-E0A0-40B4-BD4A-7C80645D71FD}" type="datetimeFigureOut">
              <a:rPr lang="tr-TR" smtClean="0"/>
              <a:t>23.09.2025</a:t>
            </a:fld>
            <a:endParaRPr lang="tr-TR"/>
          </a:p>
        </p:txBody>
      </p:sp>
      <p:sp>
        <p:nvSpPr>
          <p:cNvPr id="5" name="Alt Bilgi Yer Tutucusu 4">
            <a:extLst>
              <a:ext uri="{FF2B5EF4-FFF2-40B4-BE49-F238E27FC236}">
                <a16:creationId xmlns:a16="http://schemas.microsoft.com/office/drawing/2014/main" id="{1C272991-B5B5-4CE4-BE5E-04A08CD025B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DDC28B4-D7F0-4B16-9084-B0A6067E1A71}"/>
              </a:ext>
            </a:extLst>
          </p:cNvPr>
          <p:cNvSpPr>
            <a:spLocks noGrp="1"/>
          </p:cNvSpPr>
          <p:nvPr>
            <p:ph type="sldNum" sz="quarter" idx="12"/>
          </p:nvPr>
        </p:nvSpPr>
        <p:spPr/>
        <p:txBody>
          <a:bodyPr/>
          <a:lstStyle/>
          <a:p>
            <a:fld id="{8E07B6E0-DBE3-4050-8D21-878971132FBB}" type="slidenum">
              <a:rPr lang="tr-TR" smtClean="0"/>
              <a:t>‹#›</a:t>
            </a:fld>
            <a:endParaRPr lang="tr-TR"/>
          </a:p>
        </p:txBody>
      </p:sp>
    </p:spTree>
    <p:extLst>
      <p:ext uri="{BB962C8B-B14F-4D97-AF65-F5344CB8AC3E}">
        <p14:creationId xmlns:p14="http://schemas.microsoft.com/office/powerpoint/2010/main" val="3614279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CF669B-3ED8-4D37-A11B-C1AF2017105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EF26432-D13E-4CDD-A221-7FFEA23D213E}"/>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C530189-505C-4932-AA5F-EDA6E7386092}"/>
              </a:ext>
            </a:extLst>
          </p:cNvPr>
          <p:cNvSpPr>
            <a:spLocks noGrp="1"/>
          </p:cNvSpPr>
          <p:nvPr>
            <p:ph type="dt" sz="half" idx="10"/>
          </p:nvPr>
        </p:nvSpPr>
        <p:spPr/>
        <p:txBody>
          <a:bodyPr/>
          <a:lstStyle/>
          <a:p>
            <a:fld id="{F5BAAEF0-E0A0-40B4-BD4A-7C80645D71FD}" type="datetimeFigureOut">
              <a:rPr lang="tr-TR" smtClean="0"/>
              <a:t>23.09.2025</a:t>
            </a:fld>
            <a:endParaRPr lang="tr-TR"/>
          </a:p>
        </p:txBody>
      </p:sp>
      <p:sp>
        <p:nvSpPr>
          <p:cNvPr id="5" name="Alt Bilgi Yer Tutucusu 4">
            <a:extLst>
              <a:ext uri="{FF2B5EF4-FFF2-40B4-BE49-F238E27FC236}">
                <a16:creationId xmlns:a16="http://schemas.microsoft.com/office/drawing/2014/main" id="{A4A87184-0DCC-4A20-87AA-0F20C14062D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893F859-C1C3-419B-B64B-B7CFB6A6F223}"/>
              </a:ext>
            </a:extLst>
          </p:cNvPr>
          <p:cNvSpPr>
            <a:spLocks noGrp="1"/>
          </p:cNvSpPr>
          <p:nvPr>
            <p:ph type="sldNum" sz="quarter" idx="12"/>
          </p:nvPr>
        </p:nvSpPr>
        <p:spPr/>
        <p:txBody>
          <a:bodyPr/>
          <a:lstStyle/>
          <a:p>
            <a:fld id="{8E07B6E0-DBE3-4050-8D21-878971132FBB}" type="slidenum">
              <a:rPr lang="tr-TR" smtClean="0"/>
              <a:t>‹#›</a:t>
            </a:fld>
            <a:endParaRPr lang="tr-TR"/>
          </a:p>
        </p:txBody>
      </p:sp>
    </p:spTree>
    <p:extLst>
      <p:ext uri="{BB962C8B-B14F-4D97-AF65-F5344CB8AC3E}">
        <p14:creationId xmlns:p14="http://schemas.microsoft.com/office/powerpoint/2010/main" val="123757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6E8E9BC-CA62-4AFE-9ED0-F1C4B2A556D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1B069385-ED4E-4ED6-B467-0114E06899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7D1493A-EDCB-4C68-A7DC-D5634CED8FB2}"/>
              </a:ext>
            </a:extLst>
          </p:cNvPr>
          <p:cNvSpPr>
            <a:spLocks noGrp="1"/>
          </p:cNvSpPr>
          <p:nvPr>
            <p:ph type="dt" sz="half" idx="10"/>
          </p:nvPr>
        </p:nvSpPr>
        <p:spPr/>
        <p:txBody>
          <a:bodyPr/>
          <a:lstStyle/>
          <a:p>
            <a:fld id="{F5BAAEF0-E0A0-40B4-BD4A-7C80645D71FD}" type="datetimeFigureOut">
              <a:rPr lang="tr-TR" smtClean="0"/>
              <a:t>23.09.2025</a:t>
            </a:fld>
            <a:endParaRPr lang="tr-TR"/>
          </a:p>
        </p:txBody>
      </p:sp>
      <p:sp>
        <p:nvSpPr>
          <p:cNvPr id="5" name="Alt Bilgi Yer Tutucusu 4">
            <a:extLst>
              <a:ext uri="{FF2B5EF4-FFF2-40B4-BE49-F238E27FC236}">
                <a16:creationId xmlns:a16="http://schemas.microsoft.com/office/drawing/2014/main" id="{00AB1EB1-2B05-48FE-8EB5-3E751CF0A44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34D5ACF-EAAE-44A3-9AB8-CDA60B7F171E}"/>
              </a:ext>
            </a:extLst>
          </p:cNvPr>
          <p:cNvSpPr>
            <a:spLocks noGrp="1"/>
          </p:cNvSpPr>
          <p:nvPr>
            <p:ph type="sldNum" sz="quarter" idx="12"/>
          </p:nvPr>
        </p:nvSpPr>
        <p:spPr/>
        <p:txBody>
          <a:bodyPr/>
          <a:lstStyle/>
          <a:p>
            <a:fld id="{8E07B6E0-DBE3-4050-8D21-878971132FBB}" type="slidenum">
              <a:rPr lang="tr-TR" smtClean="0"/>
              <a:t>‹#›</a:t>
            </a:fld>
            <a:endParaRPr lang="tr-TR"/>
          </a:p>
        </p:txBody>
      </p:sp>
    </p:spTree>
    <p:extLst>
      <p:ext uri="{BB962C8B-B14F-4D97-AF65-F5344CB8AC3E}">
        <p14:creationId xmlns:p14="http://schemas.microsoft.com/office/powerpoint/2010/main" val="1051080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D5B61-4540-4B4D-81EA-817F1DE5EAA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FBB5B7F-AF53-4ED5-A63E-81613A3A9C71}"/>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7187BD0-D744-4E81-8A6E-C8508CA889A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9475717-5A81-420B-8B7F-994019043D2F}"/>
              </a:ext>
            </a:extLst>
          </p:cNvPr>
          <p:cNvSpPr>
            <a:spLocks noGrp="1"/>
          </p:cNvSpPr>
          <p:nvPr>
            <p:ph type="dt" sz="half" idx="10"/>
          </p:nvPr>
        </p:nvSpPr>
        <p:spPr/>
        <p:txBody>
          <a:bodyPr/>
          <a:lstStyle/>
          <a:p>
            <a:fld id="{F5BAAEF0-E0A0-40B4-BD4A-7C80645D71FD}" type="datetimeFigureOut">
              <a:rPr lang="tr-TR" smtClean="0"/>
              <a:t>23.09.2025</a:t>
            </a:fld>
            <a:endParaRPr lang="tr-TR"/>
          </a:p>
        </p:txBody>
      </p:sp>
      <p:sp>
        <p:nvSpPr>
          <p:cNvPr id="6" name="Alt Bilgi Yer Tutucusu 5">
            <a:extLst>
              <a:ext uri="{FF2B5EF4-FFF2-40B4-BE49-F238E27FC236}">
                <a16:creationId xmlns:a16="http://schemas.microsoft.com/office/drawing/2014/main" id="{C111B6AF-8FAF-423A-8735-75BF1C96B63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D7A5F87-FD81-4D15-8429-E99A0D8936E2}"/>
              </a:ext>
            </a:extLst>
          </p:cNvPr>
          <p:cNvSpPr>
            <a:spLocks noGrp="1"/>
          </p:cNvSpPr>
          <p:nvPr>
            <p:ph type="sldNum" sz="quarter" idx="12"/>
          </p:nvPr>
        </p:nvSpPr>
        <p:spPr/>
        <p:txBody>
          <a:bodyPr/>
          <a:lstStyle/>
          <a:p>
            <a:fld id="{8E07B6E0-DBE3-4050-8D21-878971132FBB}" type="slidenum">
              <a:rPr lang="tr-TR" smtClean="0"/>
              <a:t>‹#›</a:t>
            </a:fld>
            <a:endParaRPr lang="tr-TR"/>
          </a:p>
        </p:txBody>
      </p:sp>
    </p:spTree>
    <p:extLst>
      <p:ext uri="{BB962C8B-B14F-4D97-AF65-F5344CB8AC3E}">
        <p14:creationId xmlns:p14="http://schemas.microsoft.com/office/powerpoint/2010/main" val="1962520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C42A57-BCDD-48AC-8690-7DEA8C23EE0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C3A718A-0EDE-457B-9378-DDAC187EA2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B6444EE5-9B40-4CB5-887A-6026821F5269}"/>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8354B8A-69FC-4EAB-BD86-68050DA4B3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32C381C-4017-4DD9-A04B-1102597396F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989EA2F0-14DC-4609-9AA5-0036B3C505E7}"/>
              </a:ext>
            </a:extLst>
          </p:cNvPr>
          <p:cNvSpPr>
            <a:spLocks noGrp="1"/>
          </p:cNvSpPr>
          <p:nvPr>
            <p:ph type="dt" sz="half" idx="10"/>
          </p:nvPr>
        </p:nvSpPr>
        <p:spPr/>
        <p:txBody>
          <a:bodyPr/>
          <a:lstStyle/>
          <a:p>
            <a:fld id="{F5BAAEF0-E0A0-40B4-BD4A-7C80645D71FD}" type="datetimeFigureOut">
              <a:rPr lang="tr-TR" smtClean="0"/>
              <a:t>23.09.2025</a:t>
            </a:fld>
            <a:endParaRPr lang="tr-TR"/>
          </a:p>
        </p:txBody>
      </p:sp>
      <p:sp>
        <p:nvSpPr>
          <p:cNvPr id="8" name="Alt Bilgi Yer Tutucusu 7">
            <a:extLst>
              <a:ext uri="{FF2B5EF4-FFF2-40B4-BE49-F238E27FC236}">
                <a16:creationId xmlns:a16="http://schemas.microsoft.com/office/drawing/2014/main" id="{63468189-157F-45DF-BAAC-8CEC0442122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9DB2BAD-7862-4EEC-8378-C1D3EDDDA586}"/>
              </a:ext>
            </a:extLst>
          </p:cNvPr>
          <p:cNvSpPr>
            <a:spLocks noGrp="1"/>
          </p:cNvSpPr>
          <p:nvPr>
            <p:ph type="sldNum" sz="quarter" idx="12"/>
          </p:nvPr>
        </p:nvSpPr>
        <p:spPr/>
        <p:txBody>
          <a:bodyPr/>
          <a:lstStyle/>
          <a:p>
            <a:fld id="{8E07B6E0-DBE3-4050-8D21-878971132FBB}" type="slidenum">
              <a:rPr lang="tr-TR" smtClean="0"/>
              <a:t>‹#›</a:t>
            </a:fld>
            <a:endParaRPr lang="tr-TR"/>
          </a:p>
        </p:txBody>
      </p:sp>
    </p:spTree>
    <p:extLst>
      <p:ext uri="{BB962C8B-B14F-4D97-AF65-F5344CB8AC3E}">
        <p14:creationId xmlns:p14="http://schemas.microsoft.com/office/powerpoint/2010/main" val="1983731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091A6E-8221-4C28-A4C6-96F5794D7232}"/>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B886856-841E-48BA-8501-71B079A20FDD}"/>
              </a:ext>
            </a:extLst>
          </p:cNvPr>
          <p:cNvSpPr>
            <a:spLocks noGrp="1"/>
          </p:cNvSpPr>
          <p:nvPr>
            <p:ph type="dt" sz="half" idx="10"/>
          </p:nvPr>
        </p:nvSpPr>
        <p:spPr/>
        <p:txBody>
          <a:bodyPr/>
          <a:lstStyle/>
          <a:p>
            <a:fld id="{F5BAAEF0-E0A0-40B4-BD4A-7C80645D71FD}" type="datetimeFigureOut">
              <a:rPr lang="tr-TR" smtClean="0"/>
              <a:t>23.09.2025</a:t>
            </a:fld>
            <a:endParaRPr lang="tr-TR"/>
          </a:p>
        </p:txBody>
      </p:sp>
      <p:sp>
        <p:nvSpPr>
          <p:cNvPr id="4" name="Alt Bilgi Yer Tutucusu 3">
            <a:extLst>
              <a:ext uri="{FF2B5EF4-FFF2-40B4-BE49-F238E27FC236}">
                <a16:creationId xmlns:a16="http://schemas.microsoft.com/office/drawing/2014/main" id="{AF63F525-D9A4-460A-9E65-A3950A0F93B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02AAF6C-970E-411A-9739-10D3D93BCEC6}"/>
              </a:ext>
            </a:extLst>
          </p:cNvPr>
          <p:cNvSpPr>
            <a:spLocks noGrp="1"/>
          </p:cNvSpPr>
          <p:nvPr>
            <p:ph type="sldNum" sz="quarter" idx="12"/>
          </p:nvPr>
        </p:nvSpPr>
        <p:spPr/>
        <p:txBody>
          <a:bodyPr/>
          <a:lstStyle/>
          <a:p>
            <a:fld id="{8E07B6E0-DBE3-4050-8D21-878971132FBB}" type="slidenum">
              <a:rPr lang="tr-TR" smtClean="0"/>
              <a:t>‹#›</a:t>
            </a:fld>
            <a:endParaRPr lang="tr-TR"/>
          </a:p>
        </p:txBody>
      </p:sp>
    </p:spTree>
    <p:extLst>
      <p:ext uri="{BB962C8B-B14F-4D97-AF65-F5344CB8AC3E}">
        <p14:creationId xmlns:p14="http://schemas.microsoft.com/office/powerpoint/2010/main" val="403247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76AD183-44ED-4A4C-AA20-4701DB1078B7}"/>
              </a:ext>
            </a:extLst>
          </p:cNvPr>
          <p:cNvSpPr>
            <a:spLocks noGrp="1"/>
          </p:cNvSpPr>
          <p:nvPr>
            <p:ph type="dt" sz="half" idx="10"/>
          </p:nvPr>
        </p:nvSpPr>
        <p:spPr/>
        <p:txBody>
          <a:bodyPr/>
          <a:lstStyle/>
          <a:p>
            <a:fld id="{F5BAAEF0-E0A0-40B4-BD4A-7C80645D71FD}" type="datetimeFigureOut">
              <a:rPr lang="tr-TR" smtClean="0"/>
              <a:t>23.09.2025</a:t>
            </a:fld>
            <a:endParaRPr lang="tr-TR"/>
          </a:p>
        </p:txBody>
      </p:sp>
      <p:sp>
        <p:nvSpPr>
          <p:cNvPr id="3" name="Alt Bilgi Yer Tutucusu 2">
            <a:extLst>
              <a:ext uri="{FF2B5EF4-FFF2-40B4-BE49-F238E27FC236}">
                <a16:creationId xmlns:a16="http://schemas.microsoft.com/office/drawing/2014/main" id="{937F7E92-CBBA-46CC-9C27-7E3F6F09E9B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329259CE-32FF-4C0C-8F8B-8D69F4A8F928}"/>
              </a:ext>
            </a:extLst>
          </p:cNvPr>
          <p:cNvSpPr>
            <a:spLocks noGrp="1"/>
          </p:cNvSpPr>
          <p:nvPr>
            <p:ph type="sldNum" sz="quarter" idx="12"/>
          </p:nvPr>
        </p:nvSpPr>
        <p:spPr/>
        <p:txBody>
          <a:bodyPr/>
          <a:lstStyle/>
          <a:p>
            <a:fld id="{8E07B6E0-DBE3-4050-8D21-878971132FBB}" type="slidenum">
              <a:rPr lang="tr-TR" smtClean="0"/>
              <a:t>‹#›</a:t>
            </a:fld>
            <a:endParaRPr lang="tr-TR"/>
          </a:p>
        </p:txBody>
      </p:sp>
    </p:spTree>
    <p:extLst>
      <p:ext uri="{BB962C8B-B14F-4D97-AF65-F5344CB8AC3E}">
        <p14:creationId xmlns:p14="http://schemas.microsoft.com/office/powerpoint/2010/main" val="3867716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AAA7C8-C790-4F24-A636-81630C4A739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D4537C1A-4947-4B1F-BCAD-965FBB13C5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C765A70E-65E0-41AD-8B63-73A7B0FB68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F85C780-BEAF-4C50-B24D-5B8739138705}"/>
              </a:ext>
            </a:extLst>
          </p:cNvPr>
          <p:cNvSpPr>
            <a:spLocks noGrp="1"/>
          </p:cNvSpPr>
          <p:nvPr>
            <p:ph type="dt" sz="half" idx="10"/>
          </p:nvPr>
        </p:nvSpPr>
        <p:spPr/>
        <p:txBody>
          <a:bodyPr/>
          <a:lstStyle/>
          <a:p>
            <a:fld id="{F5BAAEF0-E0A0-40B4-BD4A-7C80645D71FD}" type="datetimeFigureOut">
              <a:rPr lang="tr-TR" smtClean="0"/>
              <a:t>23.09.2025</a:t>
            </a:fld>
            <a:endParaRPr lang="tr-TR"/>
          </a:p>
        </p:txBody>
      </p:sp>
      <p:sp>
        <p:nvSpPr>
          <p:cNvPr id="6" name="Alt Bilgi Yer Tutucusu 5">
            <a:extLst>
              <a:ext uri="{FF2B5EF4-FFF2-40B4-BE49-F238E27FC236}">
                <a16:creationId xmlns:a16="http://schemas.microsoft.com/office/drawing/2014/main" id="{46D8DE2A-48A8-4D4A-A903-363D9708988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481FBAB-0BD8-4EBD-A98B-1371D5A4F9B9}"/>
              </a:ext>
            </a:extLst>
          </p:cNvPr>
          <p:cNvSpPr>
            <a:spLocks noGrp="1"/>
          </p:cNvSpPr>
          <p:nvPr>
            <p:ph type="sldNum" sz="quarter" idx="12"/>
          </p:nvPr>
        </p:nvSpPr>
        <p:spPr/>
        <p:txBody>
          <a:bodyPr/>
          <a:lstStyle/>
          <a:p>
            <a:fld id="{8E07B6E0-DBE3-4050-8D21-878971132FBB}" type="slidenum">
              <a:rPr lang="tr-TR" smtClean="0"/>
              <a:t>‹#›</a:t>
            </a:fld>
            <a:endParaRPr lang="tr-TR"/>
          </a:p>
        </p:txBody>
      </p:sp>
    </p:spTree>
    <p:extLst>
      <p:ext uri="{BB962C8B-B14F-4D97-AF65-F5344CB8AC3E}">
        <p14:creationId xmlns:p14="http://schemas.microsoft.com/office/powerpoint/2010/main" val="1532626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F7B849-C48E-49C0-8EA3-757FAEA7949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1680008-FB20-4AC9-AE37-929F6CDE72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DF3AB651-F896-4A29-B3CF-64774E7EBB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D2E95B8-D8CA-471C-8845-F863A0045D65}"/>
              </a:ext>
            </a:extLst>
          </p:cNvPr>
          <p:cNvSpPr>
            <a:spLocks noGrp="1"/>
          </p:cNvSpPr>
          <p:nvPr>
            <p:ph type="dt" sz="half" idx="10"/>
          </p:nvPr>
        </p:nvSpPr>
        <p:spPr/>
        <p:txBody>
          <a:bodyPr/>
          <a:lstStyle/>
          <a:p>
            <a:fld id="{F5BAAEF0-E0A0-40B4-BD4A-7C80645D71FD}" type="datetimeFigureOut">
              <a:rPr lang="tr-TR" smtClean="0"/>
              <a:t>23.09.2025</a:t>
            </a:fld>
            <a:endParaRPr lang="tr-TR"/>
          </a:p>
        </p:txBody>
      </p:sp>
      <p:sp>
        <p:nvSpPr>
          <p:cNvPr id="6" name="Alt Bilgi Yer Tutucusu 5">
            <a:extLst>
              <a:ext uri="{FF2B5EF4-FFF2-40B4-BE49-F238E27FC236}">
                <a16:creationId xmlns:a16="http://schemas.microsoft.com/office/drawing/2014/main" id="{39C28119-9DC6-4897-B218-EDB329EA393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0DD8CD5-6321-4E6B-8D54-F177D2D751A2}"/>
              </a:ext>
            </a:extLst>
          </p:cNvPr>
          <p:cNvSpPr>
            <a:spLocks noGrp="1"/>
          </p:cNvSpPr>
          <p:nvPr>
            <p:ph type="sldNum" sz="quarter" idx="12"/>
          </p:nvPr>
        </p:nvSpPr>
        <p:spPr/>
        <p:txBody>
          <a:bodyPr/>
          <a:lstStyle/>
          <a:p>
            <a:fld id="{8E07B6E0-DBE3-4050-8D21-878971132FBB}" type="slidenum">
              <a:rPr lang="tr-TR" smtClean="0"/>
              <a:t>‹#›</a:t>
            </a:fld>
            <a:endParaRPr lang="tr-TR"/>
          </a:p>
        </p:txBody>
      </p:sp>
    </p:spTree>
    <p:extLst>
      <p:ext uri="{BB962C8B-B14F-4D97-AF65-F5344CB8AC3E}">
        <p14:creationId xmlns:p14="http://schemas.microsoft.com/office/powerpoint/2010/main" val="2957518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000"/>
            <a:lum/>
          </a:blip>
          <a:srcRect/>
          <a:stretch>
            <a:fillRect t="-39000" b="-39000"/>
          </a:stretch>
        </a:blip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7EEF25B-D9E9-48C2-80C8-76F58026C8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BD9BCB3-3778-4041-9ED7-B3CD83D994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8A78951-4DA5-4FB2-BCF2-96AB7AFE20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BAAEF0-E0A0-40B4-BD4A-7C80645D71FD}" type="datetimeFigureOut">
              <a:rPr lang="tr-TR" smtClean="0"/>
              <a:t>23.09.2025</a:t>
            </a:fld>
            <a:endParaRPr lang="tr-TR"/>
          </a:p>
        </p:txBody>
      </p:sp>
      <p:sp>
        <p:nvSpPr>
          <p:cNvPr id="5" name="Alt Bilgi Yer Tutucusu 4">
            <a:extLst>
              <a:ext uri="{FF2B5EF4-FFF2-40B4-BE49-F238E27FC236}">
                <a16:creationId xmlns:a16="http://schemas.microsoft.com/office/drawing/2014/main" id="{31DAD9E3-89BE-4C5B-991D-7F42E6F552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D42E3F9-D876-4D72-B0BC-398B186070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7B6E0-DBE3-4050-8D21-878971132FBB}" type="slidenum">
              <a:rPr lang="tr-TR" smtClean="0"/>
              <a:t>‹#›</a:t>
            </a:fld>
            <a:endParaRPr lang="tr-TR"/>
          </a:p>
        </p:txBody>
      </p:sp>
    </p:spTree>
    <p:extLst>
      <p:ext uri="{BB962C8B-B14F-4D97-AF65-F5344CB8AC3E}">
        <p14:creationId xmlns:p14="http://schemas.microsoft.com/office/powerpoint/2010/main" val="38077741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DA80964-3678-45A1-A14E-CAC1980E89E3}"/>
              </a:ext>
            </a:extLst>
          </p:cNvPr>
          <p:cNvSpPr>
            <a:spLocks noGrp="1"/>
          </p:cNvSpPr>
          <p:nvPr>
            <p:ph type="ctrTitle"/>
          </p:nvPr>
        </p:nvSpPr>
        <p:spPr>
          <a:xfrm>
            <a:off x="1524000" y="2604933"/>
            <a:ext cx="9144000" cy="2387600"/>
          </a:xfrm>
        </p:spPr>
        <p:txBody>
          <a:bodyPr>
            <a:normAutofit fontScale="90000"/>
          </a:bodyPr>
          <a:lstStyle/>
          <a:p>
            <a:r>
              <a:rPr lang="tr-TR" sz="7200" b="1">
                <a:latin typeface="Broadway" panose="04040905080B02020502" pitchFamily="82" charset="0"/>
              </a:rPr>
              <a:t>FREQUENTLY ENCOUNTERED (COMMON) PROBLEMS</a:t>
            </a:r>
          </a:p>
        </p:txBody>
      </p:sp>
    </p:spTree>
    <p:extLst>
      <p:ext uri="{BB962C8B-B14F-4D97-AF65-F5344CB8AC3E}">
        <p14:creationId xmlns:p14="http://schemas.microsoft.com/office/powerpoint/2010/main" val="2905283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325D8A-05DA-4926-A90E-18A92C3F6408}"/>
              </a:ext>
            </a:extLst>
          </p:cNvPr>
          <p:cNvSpPr>
            <a:spLocks noGrp="1"/>
          </p:cNvSpPr>
          <p:nvPr>
            <p:ph type="title"/>
          </p:nvPr>
        </p:nvSpPr>
        <p:spPr>
          <a:xfrm>
            <a:off x="623548" y="2059619"/>
            <a:ext cx="4259171" cy="2545672"/>
          </a:xfrm>
        </p:spPr>
        <p:txBody>
          <a:bodyPr>
            <a:normAutofit/>
          </a:bodyPr>
          <a:lstStyle/>
          <a:p>
            <a:pPr algn="ctr"/>
            <a:r>
              <a:rPr lang="tr-TR" sz="4000" b="1">
                <a:latin typeface="Broadway" panose="04040905080B02020502" pitchFamily="82" charset="0"/>
              </a:rPr>
              <a:t>FREQUENT PROBLEMS REGARDING COMPLAINTS</a:t>
            </a:r>
          </a:p>
        </p:txBody>
      </p:sp>
      <p:pic>
        <p:nvPicPr>
          <p:cNvPr id="6" name="Resim Yer Tutucusu 5">
            <a:extLst>
              <a:ext uri="{FF2B5EF4-FFF2-40B4-BE49-F238E27FC236}">
                <a16:creationId xmlns:a16="http://schemas.microsoft.com/office/drawing/2014/main" id="{40C34D66-34CF-4865-84FF-68D6904BD39B}"/>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13340" r="13340"/>
          <a:stretch>
            <a:fillRect/>
          </a:stretch>
        </p:blipFill>
        <p:spPr/>
      </p:pic>
    </p:spTree>
    <p:extLst>
      <p:ext uri="{BB962C8B-B14F-4D97-AF65-F5344CB8AC3E}">
        <p14:creationId xmlns:p14="http://schemas.microsoft.com/office/powerpoint/2010/main" val="1967617261"/>
      </p:ext>
    </p:extLst>
  </p:cSld>
  <p:clrMapOvr>
    <a:masterClrMapping/>
  </p:clrMapOvr>
  <mc:AlternateContent xmlns:mc="http://schemas.openxmlformats.org/markup-compatibility/2006" xmlns:p14="http://schemas.microsoft.com/office/powerpoint/2010/main">
    <mc:Choice Requires="p14">
      <p:transition spd="slow" p14:dur="2000">
        <p14:reveal thruBlk="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790A3D8B-0E56-48D9-BEF2-9BEDA65D1239}"/>
              </a:ext>
            </a:extLst>
          </p:cNvPr>
          <p:cNvSpPr txBox="1"/>
          <p:nvPr/>
        </p:nvSpPr>
        <p:spPr>
          <a:xfrm>
            <a:off x="683580" y="286875"/>
            <a:ext cx="11407805" cy="1815882"/>
          </a:xfrm>
          <a:prstGeom prst="rect">
            <a:avLst/>
          </a:prstGeom>
          <a:noFill/>
        </p:spPr>
        <p:txBody>
          <a:bodyPr wrap="square" lIns="91440" tIns="45720" rIns="91440" bIns="45720" rtlCol="0" anchor="t">
            <a:spAutoFit/>
          </a:bodyPr>
          <a:lstStyle/>
          <a:p>
            <a:r>
              <a:rPr lang="en-US" sz="2000" b="1" dirty="0">
                <a:latin typeface="Times New Roman"/>
                <a:cs typeface="Times New Roman"/>
              </a:rPr>
              <a:t>Our students can object to the exam grade within 5 working days following the announcement of the grades.</a:t>
            </a:r>
            <a:endParaRPr lang="tr-TR" sz="2000" b="1" dirty="0">
              <a:latin typeface="Times New Roman"/>
              <a:cs typeface="Times New Roman"/>
            </a:endParaRPr>
          </a:p>
          <a:p>
            <a:r>
              <a:rPr lang="en-US" sz="2000" b="1" dirty="0">
                <a:latin typeface="Times New Roman" panose="02020603050405020304" pitchFamily="18" charset="0"/>
                <a:cs typeface="Times New Roman" panose="02020603050405020304" pitchFamily="18" charset="0"/>
              </a:rPr>
              <a:t>Appeal petitions for </a:t>
            </a:r>
            <a:r>
              <a:rPr lang="en-US" sz="2000" b="1" dirty="0">
                <a:highlight>
                  <a:srgbClr val="FFFF00"/>
                </a:highlight>
                <a:latin typeface="Times New Roman" panose="02020603050405020304" pitchFamily="18" charset="0"/>
                <a:cs typeface="Times New Roman" panose="02020603050405020304" pitchFamily="18" charset="0"/>
              </a:rPr>
              <a:t>MTE and/or TAT </a:t>
            </a:r>
            <a:r>
              <a:rPr lang="en-US" sz="2000" b="1" dirty="0">
                <a:latin typeface="Times New Roman" panose="02020603050405020304" pitchFamily="18" charset="0"/>
                <a:cs typeface="Times New Roman" panose="02020603050405020304" pitchFamily="18" charset="0"/>
              </a:rPr>
              <a:t>must be sent to the Preparatory School secretariat via e-mail. (For a sample petition, please visit dilokulu.medipol.edu.tr.)</a:t>
            </a:r>
            <a:endParaRPr lang="tr-TR" sz="2000" b="1" dirty="0">
              <a:latin typeface="Times New Roman" panose="02020603050405020304" pitchFamily="18" charset="0"/>
              <a:cs typeface="Times New Roman" panose="02020603050405020304" pitchFamily="18" charset="0"/>
            </a:endParaRPr>
          </a:p>
          <a:p>
            <a:endParaRPr lang="tr-TR" sz="1200" b="1"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000" b="1" dirty="0">
                <a:latin typeface="Times New Roman"/>
                <a:cs typeface="Times New Roman"/>
              </a:rPr>
              <a:t>The petition should not be submitted according to the note that you think you should </a:t>
            </a:r>
            <a:r>
              <a:rPr lang="en-US" sz="2000" b="1" dirty="0" err="1">
                <a:latin typeface="Times New Roman"/>
                <a:cs typeface="Times New Roman"/>
              </a:rPr>
              <a:t>receiv</a:t>
            </a:r>
            <a:r>
              <a:rPr lang="tr-TR" sz="2000" b="1" dirty="0">
                <a:latin typeface="Times New Roman"/>
                <a:cs typeface="Times New Roman"/>
              </a:rPr>
              <a:t>e. </a:t>
            </a:r>
          </a:p>
        </p:txBody>
      </p:sp>
      <p:pic>
        <p:nvPicPr>
          <p:cNvPr id="4" name="Resim 3" descr="metin içeren bir resim&#10;&#10;Açıklama otomatik olarak oluşturuldu">
            <a:extLst>
              <a:ext uri="{FF2B5EF4-FFF2-40B4-BE49-F238E27FC236}">
                <a16:creationId xmlns:a16="http://schemas.microsoft.com/office/drawing/2014/main" id="{5B9F6153-A5A4-40C4-B04A-175133AAFFE6}"/>
              </a:ext>
            </a:extLst>
          </p:cNvPr>
          <p:cNvPicPr>
            <a:picLocks noChangeAspect="1"/>
          </p:cNvPicPr>
          <p:nvPr/>
        </p:nvPicPr>
        <p:blipFill rotWithShape="1">
          <a:blip r:embed="rId2"/>
          <a:srcRect l="33674" t="34694" r="6140" b="55374"/>
          <a:stretch/>
        </p:blipFill>
        <p:spPr>
          <a:xfrm>
            <a:off x="288948" y="2364148"/>
            <a:ext cx="11802437" cy="12072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Resim 5" descr="metin içeren bir resim&#10;&#10;Açıklama otomatik olarak oluşturuldu">
            <a:extLst>
              <a:ext uri="{FF2B5EF4-FFF2-40B4-BE49-F238E27FC236}">
                <a16:creationId xmlns:a16="http://schemas.microsoft.com/office/drawing/2014/main" id="{2B2F4D9B-D395-4037-9670-61464F1D237E}"/>
              </a:ext>
            </a:extLst>
          </p:cNvPr>
          <p:cNvPicPr>
            <a:picLocks noChangeAspect="1"/>
          </p:cNvPicPr>
          <p:nvPr/>
        </p:nvPicPr>
        <p:blipFill rotWithShape="1">
          <a:blip r:embed="rId3"/>
          <a:srcRect t="19417" b="68803"/>
          <a:stretch/>
        </p:blipFill>
        <p:spPr>
          <a:xfrm>
            <a:off x="288948" y="4324346"/>
            <a:ext cx="11802437" cy="1747980"/>
          </a:xfrm>
          <a:prstGeom prst="rect">
            <a:avLst/>
          </a:prstGeom>
          <a:ln w="88900" cap="sq" cmpd="thickThin">
            <a:solidFill>
              <a:srgbClr val="000000"/>
            </a:solidFill>
            <a:prstDash val="solid"/>
            <a:miter lim="800000"/>
          </a:ln>
          <a:effectLst>
            <a:innerShdw blurRad="76200">
              <a:srgbClr val="000000"/>
            </a:innerShdw>
          </a:effectLst>
        </p:spPr>
      </p:pic>
      <p:sp>
        <p:nvSpPr>
          <p:cNvPr id="7" name="Dikdörtgen 6">
            <a:extLst>
              <a:ext uri="{FF2B5EF4-FFF2-40B4-BE49-F238E27FC236}">
                <a16:creationId xmlns:a16="http://schemas.microsoft.com/office/drawing/2014/main" id="{1ECC8ECC-CD01-4E1F-B5BA-6C134530A9FD}"/>
              </a:ext>
            </a:extLst>
          </p:cNvPr>
          <p:cNvSpPr/>
          <p:nvPr/>
        </p:nvSpPr>
        <p:spPr>
          <a:xfrm>
            <a:off x="1837678" y="5193437"/>
            <a:ext cx="452761" cy="23969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7">
            <a:extLst>
              <a:ext uri="{FF2B5EF4-FFF2-40B4-BE49-F238E27FC236}">
                <a16:creationId xmlns:a16="http://schemas.microsoft.com/office/drawing/2014/main" id="{87EB106A-8A33-40D6-9300-0A060DC3B9D6}"/>
              </a:ext>
            </a:extLst>
          </p:cNvPr>
          <p:cNvSpPr/>
          <p:nvPr/>
        </p:nvSpPr>
        <p:spPr>
          <a:xfrm>
            <a:off x="2965142" y="5193437"/>
            <a:ext cx="603681" cy="23969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1" name="Düz Bağlayıcı 10">
            <a:extLst>
              <a:ext uri="{FF2B5EF4-FFF2-40B4-BE49-F238E27FC236}">
                <a16:creationId xmlns:a16="http://schemas.microsoft.com/office/drawing/2014/main" id="{F3CB5D70-98C8-40F9-972D-F0017BCF6366}"/>
              </a:ext>
            </a:extLst>
          </p:cNvPr>
          <p:cNvCxnSpPr>
            <a:cxnSpLocks/>
          </p:cNvCxnSpPr>
          <p:nvPr/>
        </p:nvCxnSpPr>
        <p:spPr>
          <a:xfrm>
            <a:off x="772356" y="2034699"/>
            <a:ext cx="10466774" cy="1517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6700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wipe(left)">
                                      <p:cBhvr>
                                        <p:cTn id="7" dur="500"/>
                                        <p:tgtEl>
                                          <p:spTgt spid="2">
                                            <p:txEl>
                                              <p:pRg st="3" end="3"/>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strVal val="#ppt_w+.3"/>
                                          </p:val>
                                        </p:tav>
                                        <p:tav tm="100000">
                                          <p:val>
                                            <p:strVal val="#ppt_w"/>
                                          </p:val>
                                        </p:tav>
                                      </p:tavLst>
                                    </p:anim>
                                    <p:anim calcmode="lin" valueType="num">
                                      <p:cBhvr>
                                        <p:cTn id="23" dur="1000" fill="hold"/>
                                        <p:tgtEl>
                                          <p:spTgt spid="6"/>
                                        </p:tgtEl>
                                        <p:attrNameLst>
                                          <p:attrName>ppt_h</p:attrName>
                                        </p:attrNameLst>
                                      </p:cBhvr>
                                      <p:tavLst>
                                        <p:tav tm="0">
                                          <p:val>
                                            <p:strVal val="#ppt_h"/>
                                          </p:val>
                                        </p:tav>
                                        <p:tav tm="100000">
                                          <p:val>
                                            <p:strVal val="#ppt_h"/>
                                          </p:val>
                                        </p:tav>
                                      </p:tavLst>
                                    </p:anim>
                                    <p:animEffect transition="in" filter="fade">
                                      <p:cBhvr>
                                        <p:cTn id="24" dur="1000"/>
                                        <p:tgtEl>
                                          <p:spTgt spid="6"/>
                                        </p:tgtEl>
                                      </p:cBhvr>
                                    </p:animEffect>
                                  </p:childTnLst>
                                </p:cTn>
                              </p:par>
                              <p:par>
                                <p:cTn id="25" presetID="50" presetClass="entr" presetSubtype="0" decel="10000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1000" fill="hold"/>
                                        <p:tgtEl>
                                          <p:spTgt spid="7"/>
                                        </p:tgtEl>
                                        <p:attrNameLst>
                                          <p:attrName>ppt_w</p:attrName>
                                        </p:attrNameLst>
                                      </p:cBhvr>
                                      <p:tavLst>
                                        <p:tav tm="0">
                                          <p:val>
                                            <p:strVal val="#ppt_w+.3"/>
                                          </p:val>
                                        </p:tav>
                                        <p:tav tm="100000">
                                          <p:val>
                                            <p:strVal val="#ppt_w"/>
                                          </p:val>
                                        </p:tav>
                                      </p:tavLst>
                                    </p:anim>
                                    <p:anim calcmode="lin" valueType="num">
                                      <p:cBhvr>
                                        <p:cTn id="28" dur="1000" fill="hold"/>
                                        <p:tgtEl>
                                          <p:spTgt spid="7"/>
                                        </p:tgtEl>
                                        <p:attrNameLst>
                                          <p:attrName>ppt_h</p:attrName>
                                        </p:attrNameLst>
                                      </p:cBhvr>
                                      <p:tavLst>
                                        <p:tav tm="0">
                                          <p:val>
                                            <p:strVal val="#ppt_h"/>
                                          </p:val>
                                        </p:tav>
                                        <p:tav tm="100000">
                                          <p:val>
                                            <p:strVal val="#ppt_h"/>
                                          </p:val>
                                        </p:tav>
                                      </p:tavLst>
                                    </p:anim>
                                    <p:animEffect transition="in" filter="fade">
                                      <p:cBhvr>
                                        <p:cTn id="29" dur="1000"/>
                                        <p:tgtEl>
                                          <p:spTgt spid="7"/>
                                        </p:tgtEl>
                                      </p:cBhvr>
                                    </p:animEffect>
                                  </p:childTnLst>
                                </p:cTn>
                              </p:par>
                              <p:par>
                                <p:cTn id="30" presetID="50" presetClass="entr" presetSubtype="0" decel="10000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1000" fill="hold"/>
                                        <p:tgtEl>
                                          <p:spTgt spid="8"/>
                                        </p:tgtEl>
                                        <p:attrNameLst>
                                          <p:attrName>ppt_w</p:attrName>
                                        </p:attrNameLst>
                                      </p:cBhvr>
                                      <p:tavLst>
                                        <p:tav tm="0">
                                          <p:val>
                                            <p:strVal val="#ppt_w+.3"/>
                                          </p:val>
                                        </p:tav>
                                        <p:tav tm="100000">
                                          <p:val>
                                            <p:strVal val="#ppt_w"/>
                                          </p:val>
                                        </p:tav>
                                      </p:tavLst>
                                    </p:anim>
                                    <p:anim calcmode="lin" valueType="num">
                                      <p:cBhvr>
                                        <p:cTn id="33" dur="1000" fill="hold"/>
                                        <p:tgtEl>
                                          <p:spTgt spid="8"/>
                                        </p:tgtEl>
                                        <p:attrNameLst>
                                          <p:attrName>ppt_h</p:attrName>
                                        </p:attrNameLst>
                                      </p:cBhvr>
                                      <p:tavLst>
                                        <p:tav tm="0">
                                          <p:val>
                                            <p:strVal val="#ppt_h"/>
                                          </p:val>
                                        </p:tav>
                                        <p:tav tm="100000">
                                          <p:val>
                                            <p:strVal val="#ppt_h"/>
                                          </p:val>
                                        </p:tav>
                                      </p:tavLst>
                                    </p:anim>
                                    <p:animEffect transition="in" filter="fade">
                                      <p:cBhvr>
                                        <p:cTn id="3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325D8A-05DA-4926-A90E-18A92C3F6408}"/>
              </a:ext>
            </a:extLst>
          </p:cNvPr>
          <p:cNvSpPr>
            <a:spLocks noGrp="1"/>
          </p:cNvSpPr>
          <p:nvPr>
            <p:ph type="title"/>
          </p:nvPr>
        </p:nvSpPr>
        <p:spPr>
          <a:xfrm>
            <a:off x="836612" y="1944210"/>
            <a:ext cx="4374580" cy="2885242"/>
          </a:xfrm>
        </p:spPr>
        <p:txBody>
          <a:bodyPr>
            <a:normAutofit fontScale="90000"/>
          </a:bodyPr>
          <a:lstStyle/>
          <a:p>
            <a:pPr algn="ctr"/>
            <a:r>
              <a:rPr lang="en-US" sz="4000" b="1">
                <a:latin typeface="Broadway" panose="04040905080B02020502" pitchFamily="82" charset="0"/>
              </a:rPr>
              <a:t>FREQUENT PROBLEMS REGARDING </a:t>
            </a:r>
            <a:r>
              <a:rPr lang="tr-TR" sz="4000" b="1">
                <a:latin typeface="Broadway" panose="04040905080B02020502" pitchFamily="82" charset="0"/>
              </a:rPr>
              <a:t>HEALTH </a:t>
            </a:r>
            <a:r>
              <a:rPr lang="en-US" sz="4000" b="1">
                <a:latin typeface="Broadway" panose="04040905080B02020502" pitchFamily="82" charset="0"/>
              </a:rPr>
              <a:t>REPORT SUBMISSION</a:t>
            </a:r>
            <a:endParaRPr lang="tr-TR" sz="4000" b="1">
              <a:latin typeface="Broadway" panose="04040905080B02020502" pitchFamily="82" charset="0"/>
            </a:endParaRPr>
          </a:p>
        </p:txBody>
      </p:sp>
      <p:pic>
        <p:nvPicPr>
          <p:cNvPr id="4" name="Resim 3" descr="metin içeren bir resim&#10;&#10;Açıklama otomatik olarak oluşturuldu">
            <a:extLst>
              <a:ext uri="{FF2B5EF4-FFF2-40B4-BE49-F238E27FC236}">
                <a16:creationId xmlns:a16="http://schemas.microsoft.com/office/drawing/2014/main" id="{B9AFD3B9-7F06-41A0-9692-73A58511383C}"/>
              </a:ext>
            </a:extLst>
          </p:cNvPr>
          <p:cNvPicPr>
            <a:picLocks noChangeAspect="1"/>
          </p:cNvPicPr>
          <p:nvPr/>
        </p:nvPicPr>
        <p:blipFill rotWithShape="1">
          <a:blip r:embed="rId2">
            <a:extLst>
              <a:ext uri="{28A0092B-C50C-407E-A947-70E740481C1C}">
                <a14:useLocalDpi xmlns:a14="http://schemas.microsoft.com/office/drawing/2010/main" val="0"/>
              </a:ext>
            </a:extLst>
          </a:blip>
          <a:srcRect b="21487"/>
          <a:stretch/>
        </p:blipFill>
        <p:spPr>
          <a:xfrm>
            <a:off x="5671167" y="1227801"/>
            <a:ext cx="5448300" cy="3978490"/>
          </a:xfrm>
          <a:prstGeom prst="rect">
            <a:avLst/>
          </a:prstGeom>
        </p:spPr>
      </p:pic>
    </p:spTree>
    <p:extLst>
      <p:ext uri="{BB962C8B-B14F-4D97-AF65-F5344CB8AC3E}">
        <p14:creationId xmlns:p14="http://schemas.microsoft.com/office/powerpoint/2010/main" val="38692265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0BCBADCF-8443-401E-9CB4-3426C53BCFB9}"/>
              </a:ext>
            </a:extLst>
          </p:cNvPr>
          <p:cNvSpPr txBox="1"/>
          <p:nvPr/>
        </p:nvSpPr>
        <p:spPr>
          <a:xfrm>
            <a:off x="878889" y="479394"/>
            <a:ext cx="10564428" cy="1938992"/>
          </a:xfrm>
          <a:prstGeom prst="rect">
            <a:avLst/>
          </a:prstGeom>
          <a:noFill/>
        </p:spPr>
        <p:txBody>
          <a:bodyPr wrap="square" lIns="91440" tIns="45720" rIns="91440" bIns="45720" rtlCol="0" anchor="t">
            <a:spAutoFit/>
          </a:bodyPr>
          <a:lstStyle/>
          <a:p>
            <a:r>
              <a:rPr lang="en-US" sz="2000" b="1" dirty="0">
                <a:latin typeface="Times New Roman" panose="02020603050405020304" pitchFamily="18" charset="0"/>
                <a:cs typeface="Times New Roman" panose="02020603050405020304" pitchFamily="18" charset="0"/>
              </a:rPr>
              <a:t>You can make up missed exams </a:t>
            </a:r>
            <a:r>
              <a:rPr lang="en-US" sz="2000" b="1" dirty="0">
                <a:highlight>
                  <a:srgbClr val="FFFF00"/>
                </a:highlight>
                <a:latin typeface="Times New Roman" panose="02020603050405020304" pitchFamily="18" charset="0"/>
                <a:cs typeface="Times New Roman" panose="02020603050405020304" pitchFamily="18" charset="0"/>
              </a:rPr>
              <a:t>(MTE and/or TAT) </a:t>
            </a:r>
            <a:r>
              <a:rPr lang="en-US" sz="2000" b="1" dirty="0">
                <a:latin typeface="Times New Roman" panose="02020603050405020304" pitchFamily="18" charset="0"/>
                <a:cs typeface="Times New Roman" panose="02020603050405020304" pitchFamily="18" charset="0"/>
              </a:rPr>
              <a:t>by obtaining a valid hospital report and submitting it within 5 business days following the announcement of grades. The make-up exam date will be announced subsequently.</a:t>
            </a:r>
            <a:endParaRPr lang="tr-TR" sz="2000" b="1" dirty="0">
              <a:latin typeface="Times New Roman" panose="02020603050405020304" pitchFamily="18" charset="0"/>
              <a:cs typeface="Times New Roman" panose="02020603050405020304" pitchFamily="18" charset="0"/>
            </a:endParaRPr>
          </a:p>
          <a:p>
            <a:endParaRPr lang="tr-TR" sz="2000" b="1" dirty="0">
              <a:latin typeface="Times New Roman"/>
              <a:cs typeface="Times New Roman"/>
            </a:endParaRPr>
          </a:p>
          <a:p>
            <a:r>
              <a:rPr lang="en-US" sz="2000" b="1" dirty="0">
                <a:latin typeface="Times New Roman"/>
                <a:cs typeface="Times New Roman"/>
              </a:rPr>
              <a:t>Unofficial, unsigned, unstamped documents, prescriptions and rest notes are not a substitute for a report.</a:t>
            </a:r>
            <a:endParaRPr lang="tr-TR" sz="2000" b="1" dirty="0">
              <a:latin typeface="Times New Roman"/>
              <a:cs typeface="Times New Roman"/>
            </a:endParaRPr>
          </a:p>
        </p:txBody>
      </p:sp>
      <p:pic>
        <p:nvPicPr>
          <p:cNvPr id="4" name="Resim 3" descr="metin, aksesuar içeren bir resim&#10;&#10;Açıklama otomatik olarak oluşturuldu">
            <a:extLst>
              <a:ext uri="{FF2B5EF4-FFF2-40B4-BE49-F238E27FC236}">
                <a16:creationId xmlns:a16="http://schemas.microsoft.com/office/drawing/2014/main" id="{A7DECDEA-BD86-4B4E-8630-7BFA255D645D}"/>
              </a:ext>
            </a:extLst>
          </p:cNvPr>
          <p:cNvPicPr>
            <a:picLocks noChangeAspect="1"/>
          </p:cNvPicPr>
          <p:nvPr/>
        </p:nvPicPr>
        <p:blipFill rotWithShape="1">
          <a:blip r:embed="rId2">
            <a:extLst>
              <a:ext uri="{28A0092B-C50C-407E-A947-70E740481C1C}">
                <a14:useLocalDpi xmlns:a14="http://schemas.microsoft.com/office/drawing/2010/main" val="0"/>
              </a:ext>
            </a:extLst>
          </a:blip>
          <a:srcRect l="9694" t="44979" r="60614" b="37743"/>
          <a:stretch/>
        </p:blipFill>
        <p:spPr>
          <a:xfrm>
            <a:off x="4545367" y="2439699"/>
            <a:ext cx="2219417" cy="2909919"/>
          </a:xfrm>
          <a:prstGeom prst="rect">
            <a:avLst/>
          </a:prstGeom>
        </p:spPr>
      </p:pic>
      <p:cxnSp>
        <p:nvCxnSpPr>
          <p:cNvPr id="5" name="Düz Bağlayıcı 4">
            <a:extLst>
              <a:ext uri="{FF2B5EF4-FFF2-40B4-BE49-F238E27FC236}">
                <a16:creationId xmlns:a16="http://schemas.microsoft.com/office/drawing/2014/main" id="{33450295-1926-415C-93EA-42A8FC458468}"/>
              </a:ext>
            </a:extLst>
          </p:cNvPr>
          <p:cNvCxnSpPr>
            <a:cxnSpLocks/>
          </p:cNvCxnSpPr>
          <p:nvPr/>
        </p:nvCxnSpPr>
        <p:spPr>
          <a:xfrm>
            <a:off x="958788" y="1424036"/>
            <a:ext cx="1039575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Metin kutusu 5">
            <a:extLst>
              <a:ext uri="{FF2B5EF4-FFF2-40B4-BE49-F238E27FC236}">
                <a16:creationId xmlns:a16="http://schemas.microsoft.com/office/drawing/2014/main" id="{1F307CF4-FC62-4A34-BBE2-98A7B47FA3D0}"/>
              </a:ext>
            </a:extLst>
          </p:cNvPr>
          <p:cNvSpPr txBox="1"/>
          <p:nvPr/>
        </p:nvSpPr>
        <p:spPr>
          <a:xfrm>
            <a:off x="5530788" y="5868140"/>
            <a:ext cx="6400800" cy="646331"/>
          </a:xfrm>
          <a:prstGeom prst="rect">
            <a:avLst/>
          </a:prstGeom>
          <a:noFill/>
        </p:spPr>
        <p:txBody>
          <a:bodyPr wrap="square" rtlCol="0">
            <a:spAutoFit/>
          </a:bodyPr>
          <a:lstStyle/>
          <a:p>
            <a:pPr algn="r"/>
            <a:r>
              <a:rPr lang="en-US" i="1">
                <a:latin typeface="Times New Roman" panose="02020603050405020304" pitchFamily="18" charset="0"/>
                <a:cs typeface="Times New Roman" panose="02020603050405020304" pitchFamily="18" charset="0"/>
              </a:rPr>
              <a:t>Reports received from abroad must be certified by a notary or the consulates of the relevant country.</a:t>
            </a:r>
            <a:endParaRPr lang="tr-TR"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9381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wipe(left)">
                                      <p:cBhvr>
                                        <p:cTn id="7" dur="500"/>
                                        <p:tgtEl>
                                          <p:spTgt spid="2">
                                            <p:txEl>
                                              <p:pRg st="2" end="2"/>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righ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D14351B3-F2A2-4EAE-8725-473CCE9214EA}"/>
              </a:ext>
            </a:extLst>
          </p:cNvPr>
          <p:cNvPicPr>
            <a:picLocks noChangeAspect="1"/>
          </p:cNvPicPr>
          <p:nvPr/>
        </p:nvPicPr>
        <p:blipFill rotWithShape="1">
          <a:blip r:embed="rId2"/>
          <a:srcRect l="45219" t="12557" r="20776" b="44475"/>
          <a:stretch/>
        </p:blipFill>
        <p:spPr>
          <a:xfrm>
            <a:off x="1207361" y="665825"/>
            <a:ext cx="6519847" cy="4634144"/>
          </a:xfrm>
          <a:prstGeom prst="rect">
            <a:avLst/>
          </a:prstGeom>
        </p:spPr>
      </p:pic>
      <p:sp>
        <p:nvSpPr>
          <p:cNvPr id="4" name="Ok: Sağ 3">
            <a:extLst>
              <a:ext uri="{FF2B5EF4-FFF2-40B4-BE49-F238E27FC236}">
                <a16:creationId xmlns:a16="http://schemas.microsoft.com/office/drawing/2014/main" id="{62579982-3E25-4199-9F05-F0A6377E6E0F}"/>
              </a:ext>
            </a:extLst>
          </p:cNvPr>
          <p:cNvSpPr/>
          <p:nvPr/>
        </p:nvSpPr>
        <p:spPr>
          <a:xfrm>
            <a:off x="7301080" y="3406805"/>
            <a:ext cx="852256" cy="3817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a:extLst>
              <a:ext uri="{FF2B5EF4-FFF2-40B4-BE49-F238E27FC236}">
                <a16:creationId xmlns:a16="http://schemas.microsoft.com/office/drawing/2014/main" id="{928AA413-4128-482E-92E3-6D5D10CAC45B}"/>
              </a:ext>
            </a:extLst>
          </p:cNvPr>
          <p:cNvSpPr txBox="1"/>
          <p:nvPr/>
        </p:nvSpPr>
        <p:spPr>
          <a:xfrm>
            <a:off x="8318375" y="2982897"/>
            <a:ext cx="3293615" cy="1631216"/>
          </a:xfrm>
          <a:prstGeom prst="rect">
            <a:avLst/>
          </a:prstGeom>
          <a:noFill/>
        </p:spPr>
        <p:txBody>
          <a:bodyPr wrap="square" rtlCol="0">
            <a:spAutoFit/>
          </a:bodyPr>
          <a:lstStyle/>
          <a:p>
            <a:pPr marL="285750" indent="-285750">
              <a:buFont typeface="Wingdings" panose="05000000000000000000" pitchFamily="2" charset="2"/>
              <a:buChar char="Ø"/>
            </a:pPr>
            <a:r>
              <a:rPr lang="tr-TR" sz="2000">
                <a:latin typeface="Times New Roman" panose="02020603050405020304" pitchFamily="18" charset="0"/>
                <a:cs typeface="Times New Roman" panose="02020603050405020304" pitchFamily="18" charset="0"/>
              </a:rPr>
              <a:t>No </a:t>
            </a:r>
            <a:r>
              <a:rPr lang="tr-TR" sz="2000" err="1">
                <a:latin typeface="Times New Roman" panose="02020603050405020304" pitchFamily="18" charset="0"/>
                <a:cs typeface="Times New Roman" panose="02020603050405020304" pitchFamily="18" charset="0"/>
              </a:rPr>
              <a:t>signature</a:t>
            </a:r>
            <a:endParaRPr lang="tr-TR" sz="200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tr-TR" sz="2000">
                <a:latin typeface="Times New Roman" panose="02020603050405020304" pitchFamily="18" charset="0"/>
                <a:cs typeface="Times New Roman" panose="02020603050405020304" pitchFamily="18" charset="0"/>
              </a:rPr>
              <a:t>No </a:t>
            </a:r>
            <a:r>
              <a:rPr lang="tr-TR" sz="2000" err="1">
                <a:latin typeface="Times New Roman" panose="02020603050405020304" pitchFamily="18" charset="0"/>
                <a:cs typeface="Times New Roman" panose="02020603050405020304" pitchFamily="18" charset="0"/>
              </a:rPr>
              <a:t>stamp</a:t>
            </a:r>
            <a:endParaRPr lang="tr-TR" sz="200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tr-TR" sz="2000">
                <a:latin typeface="Times New Roman" panose="02020603050405020304" pitchFamily="18" charset="0"/>
                <a:cs typeface="Times New Roman" panose="02020603050405020304" pitchFamily="18" charset="0"/>
              </a:rPr>
              <a:t>No </a:t>
            </a:r>
            <a:r>
              <a:rPr lang="tr-TR" sz="2000" err="1">
                <a:latin typeface="Times New Roman" panose="02020603050405020304" pitchFamily="18" charset="0"/>
                <a:cs typeface="Times New Roman" panose="02020603050405020304" pitchFamily="18" charset="0"/>
              </a:rPr>
              <a:t>hospital</a:t>
            </a:r>
            <a:r>
              <a:rPr lang="tr-TR" sz="2000">
                <a:latin typeface="Times New Roman" panose="02020603050405020304" pitchFamily="18" charset="0"/>
                <a:cs typeface="Times New Roman" panose="02020603050405020304" pitchFamily="18" charset="0"/>
              </a:rPr>
              <a:t> logo</a:t>
            </a:r>
          </a:p>
          <a:p>
            <a:pPr marL="285750" indent="-285750">
              <a:buFont typeface="Wingdings" panose="05000000000000000000" pitchFamily="2" charset="2"/>
              <a:buChar char="Ø"/>
            </a:pPr>
            <a:r>
              <a:rPr lang="tr-TR" sz="2000" err="1">
                <a:latin typeface="Times New Roman" panose="02020603050405020304" pitchFamily="18" charset="0"/>
                <a:cs typeface="Times New Roman" panose="02020603050405020304" pitchFamily="18" charset="0"/>
              </a:rPr>
              <a:t>It</a:t>
            </a:r>
            <a:r>
              <a:rPr lang="tr-TR" sz="2000">
                <a:latin typeface="Times New Roman" panose="02020603050405020304" pitchFamily="18" charset="0"/>
                <a:cs typeface="Times New Roman" panose="02020603050405020304" pitchFamily="18" charset="0"/>
              </a:rPr>
              <a:t> is </a:t>
            </a:r>
            <a:r>
              <a:rPr lang="tr-TR" sz="2000" err="1">
                <a:latin typeface="Times New Roman" panose="02020603050405020304" pitchFamily="18" charset="0"/>
                <a:cs typeface="Times New Roman" panose="02020603050405020304" pitchFamily="18" charset="0"/>
              </a:rPr>
              <a:t>clear</a:t>
            </a:r>
            <a:r>
              <a:rPr lang="tr-TR" sz="2000">
                <a:latin typeface="Times New Roman" panose="02020603050405020304" pitchFamily="18" charset="0"/>
                <a:cs typeface="Times New Roman" panose="02020603050405020304" pitchFamily="18" charset="0"/>
              </a:rPr>
              <a:t> </a:t>
            </a:r>
            <a:r>
              <a:rPr lang="tr-TR" sz="2000" err="1">
                <a:latin typeface="Times New Roman" panose="02020603050405020304" pitchFamily="18" charset="0"/>
                <a:cs typeface="Times New Roman" panose="02020603050405020304" pitchFamily="18" charset="0"/>
              </a:rPr>
              <a:t>that</a:t>
            </a:r>
            <a:r>
              <a:rPr lang="tr-TR" sz="2000">
                <a:latin typeface="Times New Roman" panose="02020603050405020304" pitchFamily="18" charset="0"/>
                <a:cs typeface="Times New Roman" panose="02020603050405020304" pitchFamily="18" charset="0"/>
              </a:rPr>
              <a:t> </a:t>
            </a:r>
            <a:r>
              <a:rPr lang="tr-TR" sz="2000" err="1">
                <a:latin typeface="Times New Roman" panose="02020603050405020304" pitchFamily="18" charset="0"/>
                <a:cs typeface="Times New Roman" panose="02020603050405020304" pitchFamily="18" charset="0"/>
              </a:rPr>
              <a:t>this</a:t>
            </a:r>
            <a:r>
              <a:rPr lang="tr-TR" sz="2000">
                <a:latin typeface="Times New Roman" panose="02020603050405020304" pitchFamily="18" charset="0"/>
                <a:cs typeface="Times New Roman" panose="02020603050405020304" pitchFamily="18" charset="0"/>
              </a:rPr>
              <a:t> is not a </a:t>
            </a:r>
            <a:r>
              <a:rPr lang="tr-TR" sz="2000" err="1">
                <a:latin typeface="Times New Roman" panose="02020603050405020304" pitchFamily="18" charset="0"/>
                <a:cs typeface="Times New Roman" panose="02020603050405020304" pitchFamily="18" charset="0"/>
              </a:rPr>
              <a:t>valid</a:t>
            </a:r>
            <a:r>
              <a:rPr lang="tr-TR" sz="2000">
                <a:latin typeface="Times New Roman" panose="02020603050405020304" pitchFamily="18" charset="0"/>
                <a:cs typeface="Times New Roman" panose="02020603050405020304" pitchFamily="18" charset="0"/>
              </a:rPr>
              <a:t> </a:t>
            </a:r>
            <a:r>
              <a:rPr lang="tr-TR" sz="2000" err="1">
                <a:latin typeface="Times New Roman" panose="02020603050405020304" pitchFamily="18" charset="0"/>
                <a:cs typeface="Times New Roman" panose="02020603050405020304" pitchFamily="18" charset="0"/>
              </a:rPr>
              <a:t>report</a:t>
            </a:r>
            <a:r>
              <a:rPr lang="tr-TR" sz="200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30322149"/>
      </p:ext>
    </p:extLst>
  </p:cSld>
  <p:clrMapOvr>
    <a:masterClrMapping/>
  </p:clrMapOvr>
  <mc:AlternateContent xmlns:mc="http://schemas.openxmlformats.org/markup-compatibility/2006" xmlns:p14="http://schemas.microsoft.com/office/powerpoint/2010/main">
    <mc:Choice Requires="p14">
      <p:transition spd="slow" p14:dur="1750">
        <p:cover dir="ru"/>
      </p:transition>
    </mc:Choice>
    <mc:Fallback xmlns="">
      <p:transition spd="slow">
        <p:cover dir="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wipe(left)">
                                      <p:cBhvr>
                                        <p:cTn id="10" dur="500"/>
                                        <p:tgtEl>
                                          <p:spTgt spid="5">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wipe(left)">
                                      <p:cBhvr>
                                        <p:cTn id="13" dur="500"/>
                                        <p:tgtEl>
                                          <p:spTgt spid="5">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wipe(left)">
                                      <p:cBhvr>
                                        <p:cTn id="16" dur="500"/>
                                        <p:tgtEl>
                                          <p:spTgt spid="5">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E2FDF1D1-0D46-49D6-9DCD-1EE275B81702}"/>
              </a:ext>
            </a:extLst>
          </p:cNvPr>
          <p:cNvSpPr txBox="1"/>
          <p:nvPr/>
        </p:nvSpPr>
        <p:spPr>
          <a:xfrm>
            <a:off x="1855433" y="1997891"/>
            <a:ext cx="8700117" cy="1938992"/>
          </a:xfrm>
          <a:prstGeom prst="rect">
            <a:avLst/>
          </a:prstGeom>
          <a:noFill/>
        </p:spPr>
        <p:txBody>
          <a:bodyPr wrap="square" rtlCol="0">
            <a:spAutoFit/>
          </a:bodyPr>
          <a:lstStyle/>
          <a:p>
            <a:pPr algn="ctr"/>
            <a:r>
              <a:rPr lang="tr-TR" sz="6000" b="1">
                <a:latin typeface="Broadway" panose="04040905080B02020502" pitchFamily="82" charset="0"/>
              </a:rPr>
              <a:t>IMPORTANT REMINDER!</a:t>
            </a:r>
          </a:p>
        </p:txBody>
      </p:sp>
    </p:spTree>
    <p:extLst>
      <p:ext uri="{BB962C8B-B14F-4D97-AF65-F5344CB8AC3E}">
        <p14:creationId xmlns:p14="http://schemas.microsoft.com/office/powerpoint/2010/main" val="941458767"/>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2D54CEA2-E196-4AA0-818D-E56E9455BE3C}"/>
              </a:ext>
            </a:extLst>
          </p:cNvPr>
          <p:cNvSpPr txBox="1"/>
          <p:nvPr/>
        </p:nvSpPr>
        <p:spPr>
          <a:xfrm>
            <a:off x="2583402" y="2192785"/>
            <a:ext cx="7395099" cy="2677656"/>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You should establish your communication with your instructors from the e-mail addresses of the lecturers with the extension «@medipol.edu.tr».</a:t>
            </a:r>
            <a:endParaRPr lang="tr-TR" sz="2400" b="1">
              <a:latin typeface="Times New Roman" panose="02020603050405020304" pitchFamily="18" charset="0"/>
              <a:cs typeface="Times New Roman" panose="02020603050405020304" pitchFamily="18" charset="0"/>
            </a:endParaRPr>
          </a:p>
          <a:p>
            <a:endParaRPr lang="tr-TR" sz="2400" b="1">
              <a:latin typeface="Times New Roman" panose="02020603050405020304" pitchFamily="18" charset="0"/>
              <a:cs typeface="Times New Roman" panose="02020603050405020304" pitchFamily="18" charset="0"/>
            </a:endParaRPr>
          </a:p>
          <a:p>
            <a:r>
              <a:rPr lang="en-US" sz="2400" b="1">
                <a:latin typeface="Times New Roman" panose="02020603050405020304" pitchFamily="18" charset="0"/>
                <a:cs typeface="Times New Roman" panose="02020603050405020304" pitchFamily="18" charset="0"/>
              </a:rPr>
              <a:t>SMS, WhatsApp message, correspondence over Microsoft Teams, messaging over social media platforms should definitely not be preferred.</a:t>
            </a:r>
            <a:endParaRPr lang="tr-TR" sz="2400" b="1">
              <a:latin typeface="Times New Roman" panose="02020603050405020304" pitchFamily="18" charset="0"/>
              <a:cs typeface="Times New Roman" panose="02020603050405020304" pitchFamily="18" charset="0"/>
            </a:endParaRPr>
          </a:p>
        </p:txBody>
      </p:sp>
      <p:cxnSp>
        <p:nvCxnSpPr>
          <p:cNvPr id="3" name="Düz Bağlayıcı 2">
            <a:extLst>
              <a:ext uri="{FF2B5EF4-FFF2-40B4-BE49-F238E27FC236}">
                <a16:creationId xmlns:a16="http://schemas.microsoft.com/office/drawing/2014/main" id="{5F86E739-928A-4AD2-9167-BC36F3E86871}"/>
              </a:ext>
            </a:extLst>
          </p:cNvPr>
          <p:cNvCxnSpPr>
            <a:cxnSpLocks/>
          </p:cNvCxnSpPr>
          <p:nvPr/>
        </p:nvCxnSpPr>
        <p:spPr>
          <a:xfrm>
            <a:off x="4040819" y="4788673"/>
            <a:ext cx="447286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542083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2EB92E72-4B59-4ACA-91CB-9ED28C108CA0}"/>
              </a:ext>
            </a:extLst>
          </p:cNvPr>
          <p:cNvSpPr txBox="1"/>
          <p:nvPr/>
        </p:nvSpPr>
        <p:spPr>
          <a:xfrm>
            <a:off x="2048892" y="1282252"/>
            <a:ext cx="8094215" cy="3785652"/>
          </a:xfrm>
          <a:prstGeom prst="rect">
            <a:avLst/>
          </a:prstGeom>
          <a:noFill/>
        </p:spPr>
        <p:txBody>
          <a:bodyPr wrap="square">
            <a:spAutoFit/>
          </a:bodyPr>
          <a:lstStyle/>
          <a:p>
            <a:pPr algn="just"/>
            <a:r>
              <a:rPr lang="tr-TR" sz="2400" b="1" err="1">
                <a:latin typeface="Times New Roman" panose="02020603050405020304" pitchFamily="18" charset="0"/>
                <a:cs typeface="Times New Roman" panose="02020603050405020304" pitchFamily="18" charset="0"/>
              </a:rPr>
              <a:t>It</a:t>
            </a:r>
            <a:r>
              <a:rPr lang="tr-TR" sz="2400" b="1">
                <a:latin typeface="Times New Roman" panose="02020603050405020304" pitchFamily="18" charset="0"/>
                <a:cs typeface="Times New Roman" panose="02020603050405020304" pitchFamily="18" charset="0"/>
              </a:rPr>
              <a:t> is </a:t>
            </a:r>
            <a:r>
              <a:rPr lang="tr-TR" sz="2400" b="1" err="1">
                <a:latin typeface="Times New Roman" panose="02020603050405020304" pitchFamily="18" charset="0"/>
                <a:cs typeface="Times New Roman" panose="02020603050405020304" pitchFamily="18" charset="0"/>
              </a:rPr>
              <a:t>the</a:t>
            </a:r>
            <a:r>
              <a:rPr lang="tr-TR" sz="2400" b="1">
                <a:latin typeface="Times New Roman" panose="02020603050405020304" pitchFamily="18" charset="0"/>
                <a:cs typeface="Times New Roman" panose="02020603050405020304" pitchFamily="18" charset="0"/>
              </a:rPr>
              <a:t> </a:t>
            </a:r>
            <a:r>
              <a:rPr lang="tr-TR" sz="2400" b="1" err="1">
                <a:latin typeface="Times New Roman" panose="02020603050405020304" pitchFamily="18" charset="0"/>
                <a:cs typeface="Times New Roman" panose="02020603050405020304" pitchFamily="18" charset="0"/>
              </a:rPr>
              <a:t>student's</a:t>
            </a:r>
            <a:r>
              <a:rPr lang="tr-TR" sz="2400" b="1">
                <a:latin typeface="Times New Roman" panose="02020603050405020304" pitchFamily="18" charset="0"/>
                <a:cs typeface="Times New Roman" panose="02020603050405020304" pitchFamily="18" charset="0"/>
              </a:rPr>
              <a:t> </a:t>
            </a:r>
            <a:r>
              <a:rPr lang="tr-TR" sz="2400" b="1" err="1">
                <a:latin typeface="Times New Roman" panose="02020603050405020304" pitchFamily="18" charset="0"/>
                <a:cs typeface="Times New Roman" panose="02020603050405020304" pitchFamily="18" charset="0"/>
              </a:rPr>
              <a:t>responsibility</a:t>
            </a:r>
            <a:r>
              <a:rPr lang="tr-TR" sz="2400" b="1">
                <a:latin typeface="Times New Roman" panose="02020603050405020304" pitchFamily="18" charset="0"/>
                <a:cs typeface="Times New Roman" panose="02020603050405020304" pitchFamily="18" charset="0"/>
              </a:rPr>
              <a:t> </a:t>
            </a:r>
            <a:r>
              <a:rPr lang="tr-TR" sz="2400" b="1" err="1">
                <a:latin typeface="Times New Roman" panose="02020603050405020304" pitchFamily="18" charset="0"/>
                <a:cs typeface="Times New Roman" panose="02020603050405020304" pitchFamily="18" charset="0"/>
              </a:rPr>
              <a:t>to</a:t>
            </a:r>
            <a:r>
              <a:rPr lang="tr-TR" sz="2400" b="1">
                <a:latin typeface="Times New Roman" panose="02020603050405020304" pitchFamily="18" charset="0"/>
                <a:cs typeface="Times New Roman" panose="02020603050405020304" pitchFamily="18" charset="0"/>
              </a:rPr>
              <a:t> </a:t>
            </a:r>
            <a:r>
              <a:rPr lang="tr-TR" sz="2400" b="1" err="1">
                <a:latin typeface="Times New Roman" panose="02020603050405020304" pitchFamily="18" charset="0"/>
                <a:cs typeface="Times New Roman" panose="02020603050405020304" pitchFamily="18" charset="0"/>
              </a:rPr>
              <a:t>provide</a:t>
            </a:r>
            <a:r>
              <a:rPr lang="tr-TR" sz="2400" b="1">
                <a:latin typeface="Times New Roman" panose="02020603050405020304" pitchFamily="18" charset="0"/>
                <a:cs typeface="Times New Roman" panose="02020603050405020304" pitchFamily="18" charset="0"/>
              </a:rPr>
              <a:t> </a:t>
            </a:r>
            <a:r>
              <a:rPr lang="tr-TR" sz="2400" b="1" err="1">
                <a:latin typeface="Times New Roman" panose="02020603050405020304" pitchFamily="18" charset="0"/>
                <a:cs typeface="Times New Roman" panose="02020603050405020304" pitchFamily="18" charset="0"/>
              </a:rPr>
              <a:t>the</a:t>
            </a:r>
            <a:r>
              <a:rPr lang="tr-TR" sz="2400" b="1">
                <a:latin typeface="Times New Roman" panose="02020603050405020304" pitchFamily="18" charset="0"/>
                <a:cs typeface="Times New Roman" panose="02020603050405020304" pitchFamily="18" charset="0"/>
              </a:rPr>
              <a:t> </a:t>
            </a:r>
            <a:r>
              <a:rPr lang="tr-TR" sz="2400" b="1" err="1">
                <a:latin typeface="Times New Roman" panose="02020603050405020304" pitchFamily="18" charset="0"/>
                <a:cs typeface="Times New Roman" panose="02020603050405020304" pitchFamily="18" charset="0"/>
              </a:rPr>
              <a:t>necessary</a:t>
            </a:r>
            <a:r>
              <a:rPr lang="tr-TR" sz="2400" b="1">
                <a:latin typeface="Times New Roman" panose="02020603050405020304" pitchFamily="18" charset="0"/>
                <a:cs typeface="Times New Roman" panose="02020603050405020304" pitchFamily="18" charset="0"/>
              </a:rPr>
              <a:t> </a:t>
            </a:r>
            <a:r>
              <a:rPr lang="tr-TR" sz="2400" b="1" err="1">
                <a:latin typeface="Times New Roman" panose="02020603050405020304" pitchFamily="18" charset="0"/>
                <a:cs typeface="Times New Roman" panose="02020603050405020304" pitchFamily="18" charset="0"/>
              </a:rPr>
              <a:t>equipment</a:t>
            </a:r>
            <a:r>
              <a:rPr lang="tr-TR" sz="2400" b="1">
                <a:latin typeface="Times New Roman" panose="02020603050405020304" pitchFamily="18" charset="0"/>
                <a:cs typeface="Times New Roman" panose="02020603050405020304" pitchFamily="18" charset="0"/>
              </a:rPr>
              <a:t> (</a:t>
            </a:r>
            <a:r>
              <a:rPr lang="tr-TR" sz="2400" b="1" err="1">
                <a:latin typeface="Times New Roman" panose="02020603050405020304" pitchFamily="18" charset="0"/>
                <a:cs typeface="Times New Roman" panose="02020603050405020304" pitchFamily="18" charset="0"/>
              </a:rPr>
              <a:t>computer</a:t>
            </a:r>
            <a:r>
              <a:rPr lang="tr-TR" sz="2400" b="1">
                <a:latin typeface="Times New Roman" panose="02020603050405020304" pitchFamily="18" charset="0"/>
                <a:cs typeface="Times New Roman" panose="02020603050405020304" pitchFamily="18" charset="0"/>
              </a:rPr>
              <a:t>, </a:t>
            </a:r>
            <a:r>
              <a:rPr lang="tr-TR" sz="2400" b="1" err="1">
                <a:latin typeface="Times New Roman" panose="02020603050405020304" pitchFamily="18" charset="0"/>
                <a:cs typeface="Times New Roman" panose="02020603050405020304" pitchFamily="18" charset="0"/>
              </a:rPr>
              <a:t>good</a:t>
            </a:r>
            <a:r>
              <a:rPr lang="tr-TR" sz="2400" b="1">
                <a:latin typeface="Times New Roman" panose="02020603050405020304" pitchFamily="18" charset="0"/>
                <a:cs typeface="Times New Roman" panose="02020603050405020304" pitchFamily="18" charset="0"/>
              </a:rPr>
              <a:t> internet </a:t>
            </a:r>
            <a:r>
              <a:rPr lang="tr-TR" sz="2400" b="1" err="1">
                <a:latin typeface="Times New Roman" panose="02020603050405020304" pitchFamily="18" charset="0"/>
                <a:cs typeface="Times New Roman" panose="02020603050405020304" pitchFamily="18" charset="0"/>
              </a:rPr>
              <a:t>connection</a:t>
            </a:r>
            <a:r>
              <a:rPr lang="tr-TR" sz="2400" b="1">
                <a:latin typeface="Times New Roman" panose="02020603050405020304" pitchFamily="18" charset="0"/>
                <a:cs typeface="Times New Roman" panose="02020603050405020304" pitchFamily="18" charset="0"/>
              </a:rPr>
              <a:t>, </a:t>
            </a:r>
            <a:r>
              <a:rPr lang="tr-TR" sz="2400" b="1" err="1">
                <a:latin typeface="Times New Roman" panose="02020603050405020304" pitchFamily="18" charset="0"/>
                <a:cs typeface="Times New Roman" panose="02020603050405020304" pitchFamily="18" charset="0"/>
              </a:rPr>
              <a:t>etc</a:t>
            </a:r>
            <a:r>
              <a:rPr lang="tr-TR" sz="2400" b="1">
                <a:latin typeface="Times New Roman" panose="02020603050405020304" pitchFamily="18" charset="0"/>
                <a:cs typeface="Times New Roman" panose="02020603050405020304" pitchFamily="18" charset="0"/>
              </a:rPr>
              <a:t>.) </a:t>
            </a:r>
            <a:r>
              <a:rPr lang="tr-TR" sz="2400" b="1" err="1">
                <a:latin typeface="Times New Roman" panose="02020603050405020304" pitchFamily="18" charset="0"/>
                <a:cs typeface="Times New Roman" panose="02020603050405020304" pitchFamily="18" charset="0"/>
              </a:rPr>
              <a:t>for</a:t>
            </a:r>
            <a:r>
              <a:rPr lang="tr-TR" sz="2400" b="1">
                <a:latin typeface="Times New Roman" panose="02020603050405020304" pitchFamily="18" charset="0"/>
                <a:cs typeface="Times New Roman" panose="02020603050405020304" pitchFamily="18" charset="0"/>
              </a:rPr>
              <a:t> online </a:t>
            </a:r>
            <a:r>
              <a:rPr lang="tr-TR" sz="2400" b="1" err="1">
                <a:latin typeface="Times New Roman" panose="02020603050405020304" pitchFamily="18" charset="0"/>
                <a:cs typeface="Times New Roman" panose="02020603050405020304" pitchFamily="18" charset="0"/>
              </a:rPr>
              <a:t>exams</a:t>
            </a:r>
            <a:r>
              <a:rPr lang="tr-TR" sz="2400" b="1">
                <a:latin typeface="Times New Roman" panose="02020603050405020304" pitchFamily="18" charset="0"/>
                <a:cs typeface="Times New Roman" panose="02020603050405020304" pitchFamily="18" charset="0"/>
              </a:rPr>
              <a:t>. </a:t>
            </a:r>
            <a:r>
              <a:rPr lang="tr-TR" sz="2400" b="1" err="1">
                <a:latin typeface="Times New Roman" panose="02020603050405020304" pitchFamily="18" charset="0"/>
                <a:cs typeface="Times New Roman" panose="02020603050405020304" pitchFamily="18" charset="0"/>
              </a:rPr>
              <a:t>Istanbul</a:t>
            </a:r>
            <a:r>
              <a:rPr lang="tr-TR" sz="2400" b="1">
                <a:latin typeface="Times New Roman" panose="02020603050405020304" pitchFamily="18" charset="0"/>
                <a:cs typeface="Times New Roman" panose="02020603050405020304" pitchFamily="18" charset="0"/>
              </a:rPr>
              <a:t> </a:t>
            </a:r>
            <a:r>
              <a:rPr lang="tr-TR" sz="2400" b="1" err="1">
                <a:latin typeface="Times New Roman" panose="02020603050405020304" pitchFamily="18" charset="0"/>
                <a:cs typeface="Times New Roman" panose="02020603050405020304" pitchFamily="18" charset="0"/>
              </a:rPr>
              <a:t>Medipol</a:t>
            </a:r>
            <a:r>
              <a:rPr lang="tr-TR" sz="2400" b="1">
                <a:latin typeface="Times New Roman" panose="02020603050405020304" pitchFamily="18" charset="0"/>
                <a:cs typeface="Times New Roman" panose="02020603050405020304" pitchFamily="18" charset="0"/>
              </a:rPr>
              <a:t> </a:t>
            </a:r>
            <a:r>
              <a:rPr lang="tr-TR" sz="2400" b="1" err="1">
                <a:latin typeface="Times New Roman" panose="02020603050405020304" pitchFamily="18" charset="0"/>
                <a:cs typeface="Times New Roman" panose="02020603050405020304" pitchFamily="18" charset="0"/>
              </a:rPr>
              <a:t>University</a:t>
            </a:r>
            <a:r>
              <a:rPr lang="tr-TR" sz="2400" b="1">
                <a:latin typeface="Times New Roman" panose="02020603050405020304" pitchFamily="18" charset="0"/>
                <a:cs typeface="Times New Roman" panose="02020603050405020304" pitchFamily="18" charset="0"/>
              </a:rPr>
              <a:t> is not </a:t>
            </a:r>
            <a:r>
              <a:rPr lang="tr-TR" sz="2400" b="1" err="1">
                <a:latin typeface="Times New Roman" panose="02020603050405020304" pitchFamily="18" charset="0"/>
                <a:cs typeface="Times New Roman" panose="02020603050405020304" pitchFamily="18" charset="0"/>
              </a:rPr>
              <a:t>responsible</a:t>
            </a:r>
            <a:r>
              <a:rPr lang="tr-TR" sz="2400" b="1">
                <a:latin typeface="Times New Roman" panose="02020603050405020304" pitchFamily="18" charset="0"/>
                <a:cs typeface="Times New Roman" panose="02020603050405020304" pitchFamily="18" charset="0"/>
              </a:rPr>
              <a:t> </a:t>
            </a:r>
            <a:r>
              <a:rPr lang="tr-TR" sz="2400" b="1" err="1">
                <a:latin typeface="Times New Roman" panose="02020603050405020304" pitchFamily="18" charset="0"/>
                <a:cs typeface="Times New Roman" panose="02020603050405020304" pitchFamily="18" charset="0"/>
              </a:rPr>
              <a:t>for</a:t>
            </a:r>
            <a:r>
              <a:rPr lang="tr-TR" sz="2400" b="1">
                <a:latin typeface="Times New Roman" panose="02020603050405020304" pitchFamily="18" charset="0"/>
                <a:cs typeface="Times New Roman" panose="02020603050405020304" pitchFamily="18" charset="0"/>
              </a:rPr>
              <a:t> </a:t>
            </a:r>
            <a:r>
              <a:rPr lang="tr-TR" sz="2400" b="1" err="1">
                <a:latin typeface="Times New Roman" panose="02020603050405020304" pitchFamily="18" charset="0"/>
                <a:cs typeface="Times New Roman" panose="02020603050405020304" pitchFamily="18" charset="0"/>
              </a:rPr>
              <a:t>any</a:t>
            </a:r>
            <a:r>
              <a:rPr lang="tr-TR" sz="2400" b="1">
                <a:latin typeface="Times New Roman" panose="02020603050405020304" pitchFamily="18" charset="0"/>
                <a:cs typeface="Times New Roman" panose="02020603050405020304" pitchFamily="18" charset="0"/>
              </a:rPr>
              <a:t> </a:t>
            </a:r>
            <a:r>
              <a:rPr lang="tr-TR" sz="2400" b="1" err="1">
                <a:latin typeface="Times New Roman" panose="02020603050405020304" pitchFamily="18" charset="0"/>
                <a:cs typeface="Times New Roman" panose="02020603050405020304" pitchFamily="18" charset="0"/>
              </a:rPr>
              <a:t>technical</a:t>
            </a:r>
            <a:r>
              <a:rPr lang="tr-TR" sz="2400" b="1">
                <a:latin typeface="Times New Roman" panose="02020603050405020304" pitchFamily="18" charset="0"/>
                <a:cs typeface="Times New Roman" panose="02020603050405020304" pitchFamily="18" charset="0"/>
              </a:rPr>
              <a:t> </a:t>
            </a:r>
            <a:r>
              <a:rPr lang="tr-TR" sz="2400" b="1" err="1">
                <a:latin typeface="Times New Roman" panose="02020603050405020304" pitchFamily="18" charset="0"/>
                <a:cs typeface="Times New Roman" panose="02020603050405020304" pitchFamily="18" charset="0"/>
              </a:rPr>
              <a:t>errors</a:t>
            </a:r>
            <a:r>
              <a:rPr lang="tr-TR" sz="2400" b="1">
                <a:latin typeface="Times New Roman" panose="02020603050405020304" pitchFamily="18" charset="0"/>
                <a:cs typeface="Times New Roman" panose="02020603050405020304" pitchFamily="18" charset="0"/>
              </a:rPr>
              <a:t> </a:t>
            </a:r>
            <a:r>
              <a:rPr lang="tr-TR" sz="2400" b="1" err="1">
                <a:latin typeface="Times New Roman" panose="02020603050405020304" pitchFamily="18" charset="0"/>
                <a:cs typeface="Times New Roman" panose="02020603050405020304" pitchFamily="18" charset="0"/>
              </a:rPr>
              <a:t>that</a:t>
            </a:r>
            <a:r>
              <a:rPr lang="tr-TR" sz="2400" b="1">
                <a:latin typeface="Times New Roman" panose="02020603050405020304" pitchFamily="18" charset="0"/>
                <a:cs typeface="Times New Roman" panose="02020603050405020304" pitchFamily="18" charset="0"/>
              </a:rPr>
              <a:t> </a:t>
            </a:r>
            <a:r>
              <a:rPr lang="tr-TR" sz="2400" b="1" err="1">
                <a:latin typeface="Times New Roman" panose="02020603050405020304" pitchFamily="18" charset="0"/>
                <a:cs typeface="Times New Roman" panose="02020603050405020304" pitchFamily="18" charset="0"/>
              </a:rPr>
              <a:t>may</a:t>
            </a:r>
            <a:r>
              <a:rPr lang="tr-TR" sz="2400" b="1">
                <a:latin typeface="Times New Roman" panose="02020603050405020304" pitchFamily="18" charset="0"/>
                <a:cs typeface="Times New Roman" panose="02020603050405020304" pitchFamily="18" charset="0"/>
              </a:rPr>
              <a:t> </a:t>
            </a:r>
            <a:r>
              <a:rPr lang="tr-TR" sz="2400" b="1" err="1">
                <a:latin typeface="Times New Roman" panose="02020603050405020304" pitchFamily="18" charset="0"/>
                <a:cs typeface="Times New Roman" panose="02020603050405020304" pitchFamily="18" charset="0"/>
              </a:rPr>
              <a:t>occur</a:t>
            </a:r>
            <a:r>
              <a:rPr lang="tr-TR" sz="2400" b="1">
                <a:latin typeface="Times New Roman" panose="02020603050405020304" pitchFamily="18" charset="0"/>
                <a:cs typeface="Times New Roman" panose="02020603050405020304" pitchFamily="18" charset="0"/>
              </a:rPr>
              <a:t>.</a:t>
            </a:r>
          </a:p>
          <a:p>
            <a:pPr algn="just"/>
            <a:endParaRPr lang="tr-TR" sz="2400" b="1">
              <a:latin typeface="Times New Roman" panose="02020603050405020304" pitchFamily="18" charset="0"/>
              <a:cs typeface="Times New Roman" panose="02020603050405020304" pitchFamily="18" charset="0"/>
            </a:endParaRPr>
          </a:p>
          <a:p>
            <a:pPr algn="just"/>
            <a:r>
              <a:rPr lang="en-US" sz="2400" b="1">
                <a:latin typeface="Times New Roman" panose="02020603050405020304" pitchFamily="18" charset="0"/>
                <a:cs typeface="Times New Roman" panose="02020603050405020304" pitchFamily="18" charset="0"/>
              </a:rPr>
              <a:t>Students are obliged to turn on their cameras during online speaking exams. Behaviors such as participating in online exams in pajamas and smoking cigarettes are not appropriate for students who are expected to take the exam seriously.</a:t>
            </a:r>
            <a:endParaRPr lang="tr-TR" sz="24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25746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AD73E5EC-111F-4683-9D01-6DDC0E41AFE3}"/>
              </a:ext>
            </a:extLst>
          </p:cNvPr>
          <p:cNvSpPr txBox="1"/>
          <p:nvPr/>
        </p:nvSpPr>
        <p:spPr>
          <a:xfrm>
            <a:off x="1377518" y="2782669"/>
            <a:ext cx="9436963" cy="1200329"/>
          </a:xfrm>
          <a:prstGeom prst="rect">
            <a:avLst/>
          </a:prstGeom>
          <a:noFill/>
        </p:spPr>
        <p:txBody>
          <a:bodyPr wrap="square" rtlCol="0">
            <a:spAutoFit/>
          </a:bodyPr>
          <a:lstStyle/>
          <a:p>
            <a:pPr algn="ctr"/>
            <a:r>
              <a:rPr lang="en-US" sz="3600" i="1">
                <a:latin typeface="Monotype Corsiva" panose="03010101010201010101" pitchFamily="66" charset="0"/>
                <a:cs typeface="Times New Roman" panose="02020603050405020304" pitchFamily="18" charset="0"/>
              </a:rPr>
              <a:t>We wish you all a smooth and enjoyable academic year </a:t>
            </a:r>
            <a:r>
              <a:rPr lang="tr-TR" sz="3600" i="1">
                <a:latin typeface="Monotype Corsiva" panose="03010101010201010101" pitchFamily="66" charset="0"/>
                <a:cs typeface="Times New Roman" panose="02020603050405020304" pitchFamily="18" charset="0"/>
              </a:rPr>
              <a:t> </a:t>
            </a:r>
            <a:r>
              <a:rPr lang="tr-TR" sz="3600" i="1">
                <a:latin typeface="Monotype Corsiva" panose="03010101010201010101" pitchFamily="66" charset="0"/>
                <a:cs typeface="Times New Roman" panose="02020603050405020304" pitchFamily="18" charset="0"/>
                <a:sym typeface="Wingdings" panose="05000000000000000000" pitchFamily="2" charset="2"/>
              </a:rPr>
              <a:t></a:t>
            </a:r>
            <a:endParaRPr lang="tr-TR" sz="3600" i="1">
              <a:latin typeface="Monotype Corsiva" panose="03010101010201010101" pitchFamily="66" charset="0"/>
              <a:cs typeface="Times New Roman" panose="02020603050405020304" pitchFamily="18" charset="0"/>
            </a:endParaRPr>
          </a:p>
        </p:txBody>
      </p:sp>
    </p:spTree>
    <p:extLst>
      <p:ext uri="{BB962C8B-B14F-4D97-AF65-F5344CB8AC3E}">
        <p14:creationId xmlns:p14="http://schemas.microsoft.com/office/powerpoint/2010/main" val="1896207748"/>
      </p:ext>
    </p:extLst>
  </p:cSld>
  <p:clrMapOvr>
    <a:masterClrMapping/>
  </p:clrMapOvr>
  <p:transition spd="slow">
    <p:comb/>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325D8A-05DA-4926-A90E-18A92C3F6408}"/>
              </a:ext>
            </a:extLst>
          </p:cNvPr>
          <p:cNvSpPr>
            <a:spLocks noGrp="1"/>
          </p:cNvSpPr>
          <p:nvPr>
            <p:ph type="title"/>
          </p:nvPr>
        </p:nvSpPr>
        <p:spPr>
          <a:xfrm>
            <a:off x="836612" y="1582229"/>
            <a:ext cx="4170394" cy="3502457"/>
          </a:xfrm>
        </p:spPr>
        <p:txBody>
          <a:bodyPr>
            <a:normAutofit/>
          </a:bodyPr>
          <a:lstStyle/>
          <a:p>
            <a:pPr algn="ctr"/>
            <a:r>
              <a:rPr lang="en-US" sz="4000" b="1">
                <a:latin typeface="Broadway" panose="04040905080B02020502" pitchFamily="82" charset="0"/>
              </a:rPr>
              <a:t>FREQUENT PROBLEMS REGARDING COURSES AND CLASSROOM LAYOUT</a:t>
            </a:r>
            <a:endParaRPr lang="tr-TR" sz="4000" b="1">
              <a:latin typeface="Broadway" panose="04040905080B02020502" pitchFamily="82" charset="0"/>
            </a:endParaRPr>
          </a:p>
        </p:txBody>
      </p:sp>
      <p:pic>
        <p:nvPicPr>
          <p:cNvPr id="6" name="Resim Yer Tutucusu 5" descr="yer, iç mekan, duvar, sandalye içeren bir resim&#10;&#10;Açıklama otomatik olarak oluşturuldu">
            <a:extLst>
              <a:ext uri="{FF2B5EF4-FFF2-40B4-BE49-F238E27FC236}">
                <a16:creationId xmlns:a16="http://schemas.microsoft.com/office/drawing/2014/main" id="{98D5651E-8208-4AE9-9131-55E1D746B65C}"/>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t="18441" b="18441"/>
          <a:stretch>
            <a:fillRect/>
          </a:stretch>
        </p:blipFill>
        <p:spPr/>
      </p:pic>
    </p:spTree>
    <p:extLst>
      <p:ext uri="{BB962C8B-B14F-4D97-AF65-F5344CB8AC3E}">
        <p14:creationId xmlns:p14="http://schemas.microsoft.com/office/powerpoint/2010/main" val="26610951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curtains"/>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39A2E810-4C4A-489A-BCB0-DC77263F4A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7980" y="1331650"/>
            <a:ext cx="8253378" cy="5270998"/>
          </a:xfrm>
          <a:prstGeom prst="rect">
            <a:avLst/>
          </a:prstGeom>
        </p:spPr>
      </p:pic>
      <p:sp>
        <p:nvSpPr>
          <p:cNvPr id="4" name="Metin kutusu 3">
            <a:extLst>
              <a:ext uri="{FF2B5EF4-FFF2-40B4-BE49-F238E27FC236}">
                <a16:creationId xmlns:a16="http://schemas.microsoft.com/office/drawing/2014/main" id="{86B7E5AD-A2CF-4CC2-9D00-CE5B18412710}"/>
              </a:ext>
            </a:extLst>
          </p:cNvPr>
          <p:cNvSpPr txBox="1"/>
          <p:nvPr/>
        </p:nvSpPr>
        <p:spPr>
          <a:xfrm>
            <a:off x="887767" y="302763"/>
            <a:ext cx="10564428" cy="830997"/>
          </a:xfrm>
          <a:prstGeom prst="rect">
            <a:avLst/>
          </a:prstGeom>
          <a:noFill/>
        </p:spPr>
        <p:txBody>
          <a:bodyPr wrap="square" rtlCol="0">
            <a:spAutoFit/>
          </a:bodyPr>
          <a:lstStyle/>
          <a:p>
            <a:pPr algn="ctr"/>
            <a:r>
              <a:rPr lang="en-US" sz="2400" b="1">
                <a:latin typeface="Times New Roman" panose="02020603050405020304" pitchFamily="18" charset="0"/>
                <a:cs typeface="Times New Roman" panose="02020603050405020304" pitchFamily="18" charset="0"/>
              </a:rPr>
              <a:t>It is the student's responsibility to follow the course content, course hours and project &amp; portfolio dates.</a:t>
            </a:r>
            <a:endParaRPr lang="tr-TR" sz="2400" b="1">
              <a:latin typeface="Times New Roman" panose="02020603050405020304" pitchFamily="18" charset="0"/>
              <a:cs typeface="Times New Roman" panose="02020603050405020304" pitchFamily="18" charset="0"/>
            </a:endParaRPr>
          </a:p>
        </p:txBody>
      </p:sp>
      <p:sp>
        <p:nvSpPr>
          <p:cNvPr id="5" name="Dikdörtgen 4">
            <a:extLst>
              <a:ext uri="{FF2B5EF4-FFF2-40B4-BE49-F238E27FC236}">
                <a16:creationId xmlns:a16="http://schemas.microsoft.com/office/drawing/2014/main" id="{7920C8A5-07A3-4F2D-B083-329B5592F486}"/>
              </a:ext>
            </a:extLst>
          </p:cNvPr>
          <p:cNvSpPr/>
          <p:nvPr/>
        </p:nvSpPr>
        <p:spPr>
          <a:xfrm>
            <a:off x="2263806" y="1331650"/>
            <a:ext cx="2272683" cy="25745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n>
                <a:solidFill>
                  <a:sysClr val="windowText" lastClr="000000"/>
                </a:solidFill>
              </a:ln>
              <a:solidFill>
                <a:sysClr val="windowText" lastClr="000000"/>
              </a:solidFill>
            </a:endParaRPr>
          </a:p>
        </p:txBody>
      </p:sp>
      <p:sp>
        <p:nvSpPr>
          <p:cNvPr id="6" name="Dikdörtgen 5">
            <a:extLst>
              <a:ext uri="{FF2B5EF4-FFF2-40B4-BE49-F238E27FC236}">
                <a16:creationId xmlns:a16="http://schemas.microsoft.com/office/drawing/2014/main" id="{414C9094-74D7-4983-BE29-88B0F01F3C74}"/>
              </a:ext>
            </a:extLst>
          </p:cNvPr>
          <p:cNvSpPr/>
          <p:nvPr/>
        </p:nvSpPr>
        <p:spPr>
          <a:xfrm>
            <a:off x="2336306" y="2700533"/>
            <a:ext cx="2272683" cy="25745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n>
                <a:solidFill>
                  <a:sysClr val="windowText" lastClr="000000"/>
                </a:solidFill>
              </a:ln>
              <a:solidFill>
                <a:sysClr val="windowText" lastClr="000000"/>
              </a:solidFill>
            </a:endParaRPr>
          </a:p>
        </p:txBody>
      </p:sp>
      <p:sp>
        <p:nvSpPr>
          <p:cNvPr id="7" name="Dikdörtgen 6">
            <a:extLst>
              <a:ext uri="{FF2B5EF4-FFF2-40B4-BE49-F238E27FC236}">
                <a16:creationId xmlns:a16="http://schemas.microsoft.com/office/drawing/2014/main" id="{E0BADC01-543C-4070-B8E8-0E38FFD82485}"/>
              </a:ext>
            </a:extLst>
          </p:cNvPr>
          <p:cNvSpPr/>
          <p:nvPr/>
        </p:nvSpPr>
        <p:spPr>
          <a:xfrm>
            <a:off x="2336305" y="4140195"/>
            <a:ext cx="2272683" cy="25745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n>
                <a:solidFill>
                  <a:sysClr val="windowText" lastClr="000000"/>
                </a:solidFill>
              </a:ln>
              <a:solidFill>
                <a:sysClr val="windowText" lastClr="000000"/>
              </a:solidFill>
            </a:endParaRPr>
          </a:p>
        </p:txBody>
      </p:sp>
      <p:sp>
        <p:nvSpPr>
          <p:cNvPr id="8" name="Dikdörtgen 7">
            <a:extLst>
              <a:ext uri="{FF2B5EF4-FFF2-40B4-BE49-F238E27FC236}">
                <a16:creationId xmlns:a16="http://schemas.microsoft.com/office/drawing/2014/main" id="{DA12DD59-4CC6-4128-9D30-27516B508385}"/>
              </a:ext>
            </a:extLst>
          </p:cNvPr>
          <p:cNvSpPr/>
          <p:nvPr/>
        </p:nvSpPr>
        <p:spPr>
          <a:xfrm>
            <a:off x="2336305" y="5855308"/>
            <a:ext cx="2272683" cy="25745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n>
                <a:solidFill>
                  <a:sysClr val="windowText" lastClr="000000"/>
                </a:solidFill>
              </a:ln>
              <a:solidFill>
                <a:sysClr val="windowText" lastClr="000000"/>
              </a:solidFill>
            </a:endParaRPr>
          </a:p>
        </p:txBody>
      </p:sp>
    </p:spTree>
    <p:extLst>
      <p:ext uri="{BB962C8B-B14F-4D97-AF65-F5344CB8AC3E}">
        <p14:creationId xmlns:p14="http://schemas.microsoft.com/office/powerpoint/2010/main" val="282223170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descr="metin içeren bir resim&#10;&#10;Açıklama otomatik olarak oluşturuldu">
            <a:extLst>
              <a:ext uri="{FF2B5EF4-FFF2-40B4-BE49-F238E27FC236}">
                <a16:creationId xmlns:a16="http://schemas.microsoft.com/office/drawing/2014/main" id="{53F22DB5-87E1-42D1-A735-4EE2F74350EC}"/>
              </a:ext>
            </a:extLst>
          </p:cNvPr>
          <p:cNvPicPr>
            <a:picLocks noChangeAspect="1"/>
          </p:cNvPicPr>
          <p:nvPr/>
        </p:nvPicPr>
        <p:blipFill rotWithShape="1">
          <a:blip r:embed="rId2">
            <a:extLst>
              <a:ext uri="{28A0092B-C50C-407E-A947-70E740481C1C}">
                <a14:useLocalDpi xmlns:a14="http://schemas.microsoft.com/office/drawing/2010/main" val="0"/>
              </a:ext>
            </a:extLst>
          </a:blip>
          <a:srcRect t="20582" b="29062"/>
          <a:stretch/>
        </p:blipFill>
        <p:spPr>
          <a:xfrm>
            <a:off x="2993914" y="301841"/>
            <a:ext cx="6204172" cy="5557421"/>
          </a:xfrm>
          <a:prstGeom prst="rect">
            <a:avLst/>
          </a:prstGeom>
        </p:spPr>
      </p:pic>
    </p:spTree>
    <p:extLst>
      <p:ext uri="{BB962C8B-B14F-4D97-AF65-F5344CB8AC3E}">
        <p14:creationId xmlns:p14="http://schemas.microsoft.com/office/powerpoint/2010/main" val="34317065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descr="metin, ekran görüntüsü, bilgisayar içeren bir resim&#10;&#10;Açıklama otomatik olarak oluşturuldu">
            <a:extLst>
              <a:ext uri="{FF2B5EF4-FFF2-40B4-BE49-F238E27FC236}">
                <a16:creationId xmlns:a16="http://schemas.microsoft.com/office/drawing/2014/main" id="{AD32059C-6655-4357-9B35-0A0E8C96973D}"/>
              </a:ext>
            </a:extLst>
          </p:cNvPr>
          <p:cNvPicPr>
            <a:picLocks noChangeAspect="1"/>
          </p:cNvPicPr>
          <p:nvPr/>
        </p:nvPicPr>
        <p:blipFill rotWithShape="1">
          <a:blip r:embed="rId2"/>
          <a:srcRect l="33214" t="23401" r="2864" b="66395"/>
          <a:stretch/>
        </p:blipFill>
        <p:spPr>
          <a:xfrm>
            <a:off x="691756" y="1986603"/>
            <a:ext cx="10644326" cy="1972838"/>
          </a:xfrm>
          <a:prstGeom prst="rect">
            <a:avLst/>
          </a:prstGeom>
          <a:ln w="228600" cap="sq" cmpd="thickThin">
            <a:solidFill>
              <a:srgbClr val="000000"/>
            </a:solidFill>
            <a:prstDash val="solid"/>
            <a:miter lim="800000"/>
          </a:ln>
          <a:effectLst>
            <a:innerShdw blurRad="76200">
              <a:srgbClr val="000000"/>
            </a:innerShdw>
          </a:effectLst>
        </p:spPr>
      </p:pic>
      <p:sp>
        <p:nvSpPr>
          <p:cNvPr id="4" name="Metin kutusu 3">
            <a:extLst>
              <a:ext uri="{FF2B5EF4-FFF2-40B4-BE49-F238E27FC236}">
                <a16:creationId xmlns:a16="http://schemas.microsoft.com/office/drawing/2014/main" id="{A29E3CCF-674A-469B-93C4-76E9FB1D18F9}"/>
              </a:ext>
            </a:extLst>
          </p:cNvPr>
          <p:cNvSpPr txBox="1"/>
          <p:nvPr/>
        </p:nvSpPr>
        <p:spPr>
          <a:xfrm>
            <a:off x="878889" y="479394"/>
            <a:ext cx="10564428" cy="1015663"/>
          </a:xfrm>
          <a:prstGeom prst="rect">
            <a:avLst/>
          </a:prstGeom>
          <a:noFill/>
        </p:spPr>
        <p:txBody>
          <a:bodyPr wrap="square" rtlCol="0">
            <a:spAutoFit/>
          </a:bodyPr>
          <a:lstStyle/>
          <a:p>
            <a:r>
              <a:rPr lang="en-US" sz="2000" b="1">
                <a:latin typeface="Times New Roman" panose="02020603050405020304" pitchFamily="18" charset="0"/>
                <a:cs typeface="Times New Roman" panose="02020603050405020304" pitchFamily="18" charset="0"/>
              </a:rPr>
              <a:t>Students are placed in their classes based on their </a:t>
            </a:r>
            <a:r>
              <a:rPr lang="tr-TR" sz="2000" b="1" err="1">
                <a:latin typeface="Times New Roman" panose="02020603050405020304" pitchFamily="18" charset="0"/>
                <a:cs typeface="Times New Roman" panose="02020603050405020304" pitchFamily="18" charset="0"/>
              </a:rPr>
              <a:t>average</a:t>
            </a:r>
            <a:r>
              <a:rPr lang="tr-TR" sz="2000" b="1">
                <a:latin typeface="Times New Roman" panose="02020603050405020304" pitchFamily="18" charset="0"/>
                <a:cs typeface="Times New Roman" panose="02020603050405020304" pitchFamily="18" charset="0"/>
              </a:rPr>
              <a:t> </a:t>
            </a:r>
            <a:r>
              <a:rPr lang="en-US" sz="2000" b="1">
                <a:latin typeface="Times New Roman" panose="02020603050405020304" pitchFamily="18" charset="0"/>
                <a:cs typeface="Times New Roman" panose="02020603050405020304" pitchFamily="18" charset="0"/>
              </a:rPr>
              <a:t>grade</a:t>
            </a:r>
            <a:r>
              <a:rPr lang="tr-TR" sz="2000" b="1">
                <a:latin typeface="Times New Roman" panose="02020603050405020304" pitchFamily="18" charset="0"/>
                <a:cs typeface="Times New Roman" panose="02020603050405020304" pitchFamily="18" charset="0"/>
              </a:rPr>
              <a:t>.</a:t>
            </a:r>
            <a:endParaRPr lang="en-US" sz="2000" b="1">
              <a:latin typeface="Times New Roman" panose="02020603050405020304" pitchFamily="18" charset="0"/>
              <a:cs typeface="Times New Roman" panose="02020603050405020304" pitchFamily="18" charset="0"/>
            </a:endParaRPr>
          </a:p>
          <a:p>
            <a:r>
              <a:rPr lang="en-US" sz="2000" b="1">
                <a:latin typeface="Times New Roman" panose="02020603050405020304" pitchFamily="18" charset="0"/>
                <a:cs typeface="Times New Roman" panose="02020603050405020304" pitchFamily="18" charset="0"/>
              </a:rPr>
              <a:t>Class change cannot be requested due to reasons such as close friend, favorite teacher, relative</a:t>
            </a:r>
            <a:r>
              <a:rPr lang="tr-TR" sz="2000" b="1">
                <a:latin typeface="Times New Roman" panose="02020603050405020304" pitchFamily="18" charset="0"/>
                <a:cs typeface="Times New Roman" panose="02020603050405020304" pitchFamily="18" charset="0"/>
              </a:rPr>
              <a:t>s </a:t>
            </a:r>
            <a:r>
              <a:rPr lang="tr-TR" sz="2000" b="1" err="1">
                <a:latin typeface="Times New Roman" panose="02020603050405020304" pitchFamily="18" charset="0"/>
                <a:cs typeface="Times New Roman" panose="02020603050405020304" pitchFamily="18" charset="0"/>
              </a:rPr>
              <a:t>etc</a:t>
            </a:r>
            <a:r>
              <a:rPr lang="tr-TR" sz="2000" b="1">
                <a:latin typeface="Times New Roman" panose="02020603050405020304" pitchFamily="18" charset="0"/>
                <a:cs typeface="Times New Roman" panose="02020603050405020304" pitchFamily="18" charset="0"/>
              </a:rPr>
              <a:t>.</a:t>
            </a:r>
            <a:r>
              <a:rPr lang="en-US" sz="2000" b="1">
                <a:latin typeface="Times New Roman" panose="02020603050405020304" pitchFamily="18" charset="0"/>
                <a:cs typeface="Times New Roman" panose="02020603050405020304" pitchFamily="18" charset="0"/>
              </a:rPr>
              <a:t> being in another class</a:t>
            </a:r>
            <a:r>
              <a:rPr lang="tr-TR" sz="2000" b="1">
                <a:latin typeface="Times New Roman" panose="02020603050405020304" pitchFamily="18" charset="0"/>
                <a:cs typeface="Times New Roman" panose="02020603050405020304" pitchFamily="18" charset="0"/>
              </a:rPr>
              <a:t>.</a:t>
            </a:r>
          </a:p>
        </p:txBody>
      </p:sp>
      <p:pic>
        <p:nvPicPr>
          <p:cNvPr id="6" name="Resim 5" descr="metin içeren bir resim&#10;&#10;Açıklama otomatik olarak oluşturuldu">
            <a:extLst>
              <a:ext uri="{FF2B5EF4-FFF2-40B4-BE49-F238E27FC236}">
                <a16:creationId xmlns:a16="http://schemas.microsoft.com/office/drawing/2014/main" id="{E5E6D593-1309-41C8-879F-87016C634FB9}"/>
              </a:ext>
            </a:extLst>
          </p:cNvPr>
          <p:cNvPicPr>
            <a:picLocks noChangeAspect="1"/>
          </p:cNvPicPr>
          <p:nvPr/>
        </p:nvPicPr>
        <p:blipFill rotWithShape="1">
          <a:blip r:embed="rId3"/>
          <a:srcRect l="16311" t="25631" r="23544" b="60130"/>
          <a:stretch/>
        </p:blipFill>
        <p:spPr>
          <a:xfrm>
            <a:off x="773837" y="4190260"/>
            <a:ext cx="11066091" cy="1473693"/>
          </a:xfrm>
          <a:prstGeom prst="rect">
            <a:avLst/>
          </a:prstGeom>
          <a:ln w="127000" cap="sq">
            <a:solidFill>
              <a:srgbClr val="C00000"/>
            </a:solidFill>
            <a:miter lim="800000"/>
          </a:ln>
          <a:effectLst>
            <a:outerShdw blurRad="57150" dist="50800" dir="2700000" algn="tl" rotWithShape="0">
              <a:srgbClr val="000000">
                <a:alpha val="40000"/>
              </a:srgbClr>
            </a:outerShdw>
          </a:effectLst>
        </p:spPr>
      </p:pic>
      <p:sp>
        <p:nvSpPr>
          <p:cNvPr id="7" name="Dikdörtgen 6">
            <a:extLst>
              <a:ext uri="{FF2B5EF4-FFF2-40B4-BE49-F238E27FC236}">
                <a16:creationId xmlns:a16="http://schemas.microsoft.com/office/drawing/2014/main" id="{90BBC7B4-DDED-45BC-9539-74675899F832}"/>
              </a:ext>
            </a:extLst>
          </p:cNvPr>
          <p:cNvSpPr/>
          <p:nvPr/>
        </p:nvSpPr>
        <p:spPr>
          <a:xfrm>
            <a:off x="1669002" y="4492101"/>
            <a:ext cx="710214" cy="18643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7">
            <a:extLst>
              <a:ext uri="{FF2B5EF4-FFF2-40B4-BE49-F238E27FC236}">
                <a16:creationId xmlns:a16="http://schemas.microsoft.com/office/drawing/2014/main" id="{F19FE107-3276-4141-A72A-A62960AE6433}"/>
              </a:ext>
            </a:extLst>
          </p:cNvPr>
          <p:cNvSpPr/>
          <p:nvPr/>
        </p:nvSpPr>
        <p:spPr>
          <a:xfrm>
            <a:off x="1669002" y="4678532"/>
            <a:ext cx="248575" cy="18643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ikdörtgen 8">
            <a:extLst>
              <a:ext uri="{FF2B5EF4-FFF2-40B4-BE49-F238E27FC236}">
                <a16:creationId xmlns:a16="http://schemas.microsoft.com/office/drawing/2014/main" id="{56AE95ED-D9E5-4E27-B6BB-6AEF05D5909F}"/>
              </a:ext>
            </a:extLst>
          </p:cNvPr>
          <p:cNvSpPr/>
          <p:nvPr/>
        </p:nvSpPr>
        <p:spPr>
          <a:xfrm>
            <a:off x="5220070" y="4616388"/>
            <a:ext cx="248575" cy="2485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91334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ppt_x"/>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ppt_x"/>
                                          </p:val>
                                        </p:tav>
                                        <p:tav tm="100000">
                                          <p:val>
                                            <p:strVal val="#ppt_x"/>
                                          </p:val>
                                        </p:tav>
                                      </p:tavLst>
                                    </p:anim>
                                    <p:anim calcmode="lin" valueType="num">
                                      <p:cBhvr additive="base">
                                        <p:cTn id="33" dur="500" fill="hold"/>
                                        <p:tgtEl>
                                          <p:spTgt spid="8"/>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ppt_x"/>
                                          </p:val>
                                        </p:tav>
                                        <p:tav tm="100000">
                                          <p:val>
                                            <p:strVal val="#ppt_x"/>
                                          </p:val>
                                        </p:tav>
                                      </p:tavLst>
                                    </p:anim>
                                    <p:anim calcmode="lin" valueType="num">
                                      <p:cBhvr additive="base">
                                        <p:cTn id="3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325D8A-05DA-4926-A90E-18A92C3F6408}"/>
              </a:ext>
            </a:extLst>
          </p:cNvPr>
          <p:cNvSpPr>
            <a:spLocks noGrp="1"/>
          </p:cNvSpPr>
          <p:nvPr>
            <p:ph type="title"/>
          </p:nvPr>
        </p:nvSpPr>
        <p:spPr>
          <a:xfrm>
            <a:off x="747835" y="2068497"/>
            <a:ext cx="4188149" cy="2545672"/>
          </a:xfrm>
        </p:spPr>
        <p:txBody>
          <a:bodyPr>
            <a:normAutofit/>
          </a:bodyPr>
          <a:lstStyle/>
          <a:p>
            <a:pPr algn="ctr"/>
            <a:r>
              <a:rPr lang="tr-TR" sz="4000" b="1">
                <a:latin typeface="Broadway" panose="04040905080B02020502" pitchFamily="82" charset="0"/>
              </a:rPr>
              <a:t>FREQUENT PROBLEMS WITH EXAMS</a:t>
            </a:r>
          </a:p>
        </p:txBody>
      </p:sp>
      <p:pic>
        <p:nvPicPr>
          <p:cNvPr id="7" name="Resim Yer Tutucusu 6" descr="kişi, iç mekan içeren bir resim&#10;&#10;Açıklama otomatik olarak oluşturuldu">
            <a:extLst>
              <a:ext uri="{FF2B5EF4-FFF2-40B4-BE49-F238E27FC236}">
                <a16:creationId xmlns:a16="http://schemas.microsoft.com/office/drawing/2014/main" id="{71DBAE0C-0F92-4A54-9604-4FB4A247FDED}"/>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12521" r="12521"/>
          <a:stretch>
            <a:fillRect/>
          </a:stretch>
        </p:blipFill>
        <p:spPr/>
      </p:pic>
    </p:spTree>
    <p:extLst>
      <p:ext uri="{BB962C8B-B14F-4D97-AF65-F5344CB8AC3E}">
        <p14:creationId xmlns:p14="http://schemas.microsoft.com/office/powerpoint/2010/main" val="21667213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9D142DB5-3FFF-44B5-869E-DB77B6A9B035}"/>
              </a:ext>
            </a:extLst>
          </p:cNvPr>
          <p:cNvSpPr txBox="1"/>
          <p:nvPr/>
        </p:nvSpPr>
        <p:spPr>
          <a:xfrm>
            <a:off x="878889" y="479394"/>
            <a:ext cx="10564428" cy="400110"/>
          </a:xfrm>
          <a:prstGeom prst="rect">
            <a:avLst/>
          </a:prstGeom>
          <a:noFill/>
        </p:spPr>
        <p:txBody>
          <a:bodyPr wrap="square" rtlCol="0">
            <a:spAutoFit/>
          </a:bodyPr>
          <a:lstStyle/>
          <a:p>
            <a:r>
              <a:rPr lang="en-US" sz="2000" b="1">
                <a:latin typeface="Times New Roman" panose="02020603050405020304" pitchFamily="18" charset="0"/>
                <a:cs typeface="Times New Roman" panose="02020603050405020304" pitchFamily="18" charset="0"/>
              </a:rPr>
              <a:t>Students cannot request changes in the exam day and/or time due to personal reasons.</a:t>
            </a:r>
            <a:endParaRPr lang="tr-TR" sz="2000" b="1">
              <a:latin typeface="Times New Roman" panose="02020603050405020304" pitchFamily="18" charset="0"/>
              <a:cs typeface="Times New Roman" panose="02020603050405020304" pitchFamily="18" charset="0"/>
            </a:endParaRPr>
          </a:p>
        </p:txBody>
      </p:sp>
      <p:pic>
        <p:nvPicPr>
          <p:cNvPr id="4" name="Resim 3" descr="metin, işaret, açık hava, ekran görüntüsü içeren bir resim&#10;&#10;Açıklama otomatik olarak oluşturuldu">
            <a:extLst>
              <a:ext uri="{FF2B5EF4-FFF2-40B4-BE49-F238E27FC236}">
                <a16:creationId xmlns:a16="http://schemas.microsoft.com/office/drawing/2014/main" id="{5CF3C03F-AC41-412E-9C76-2C5E94ED0B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5083" y="1525650"/>
            <a:ext cx="8625260" cy="4935939"/>
          </a:xfrm>
          <a:prstGeom prst="rect">
            <a:avLst/>
          </a:prstGeom>
        </p:spPr>
      </p:pic>
    </p:spTree>
    <p:extLst>
      <p:ext uri="{BB962C8B-B14F-4D97-AF65-F5344CB8AC3E}">
        <p14:creationId xmlns:p14="http://schemas.microsoft.com/office/powerpoint/2010/main" val="2271643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edg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descr="metin, ekran, iç mekan, bilgisayar içeren bir resim&#10;&#10;Açıklama otomatik olarak oluşturuldu">
            <a:extLst>
              <a:ext uri="{FF2B5EF4-FFF2-40B4-BE49-F238E27FC236}">
                <a16:creationId xmlns:a16="http://schemas.microsoft.com/office/drawing/2014/main" id="{9D986F51-9836-4176-86A2-89EFF7F4E064}"/>
              </a:ext>
            </a:extLst>
          </p:cNvPr>
          <p:cNvPicPr>
            <a:picLocks noChangeAspect="1"/>
          </p:cNvPicPr>
          <p:nvPr/>
        </p:nvPicPr>
        <p:blipFill rotWithShape="1">
          <a:blip r:embed="rId2">
            <a:extLst>
              <a:ext uri="{28A0092B-C50C-407E-A947-70E740481C1C}">
                <a14:useLocalDpi xmlns:a14="http://schemas.microsoft.com/office/drawing/2010/main" val="0"/>
              </a:ext>
            </a:extLst>
          </a:blip>
          <a:srcRect t="26531" b="48163"/>
          <a:stretch/>
        </p:blipFill>
        <p:spPr>
          <a:xfrm>
            <a:off x="366067" y="1073743"/>
            <a:ext cx="11316947" cy="4057550"/>
          </a:xfrm>
          <a:prstGeom prst="rect">
            <a:avLst/>
          </a:prstGeom>
        </p:spPr>
      </p:pic>
      <p:sp>
        <p:nvSpPr>
          <p:cNvPr id="4" name="Dikdörtgen 3">
            <a:extLst>
              <a:ext uri="{FF2B5EF4-FFF2-40B4-BE49-F238E27FC236}">
                <a16:creationId xmlns:a16="http://schemas.microsoft.com/office/drawing/2014/main" id="{CA3C3090-8494-43B7-B0A3-71DA1D5365F7}"/>
              </a:ext>
            </a:extLst>
          </p:cNvPr>
          <p:cNvSpPr/>
          <p:nvPr/>
        </p:nvSpPr>
        <p:spPr>
          <a:xfrm>
            <a:off x="1322773" y="1207363"/>
            <a:ext cx="1793289" cy="31959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a:extLst>
              <a:ext uri="{FF2B5EF4-FFF2-40B4-BE49-F238E27FC236}">
                <a16:creationId xmlns:a16="http://schemas.microsoft.com/office/drawing/2014/main" id="{D5F1795C-5D85-412D-8CDC-9104644BEA93}"/>
              </a:ext>
            </a:extLst>
          </p:cNvPr>
          <p:cNvSpPr/>
          <p:nvPr/>
        </p:nvSpPr>
        <p:spPr>
          <a:xfrm>
            <a:off x="3195961" y="1526959"/>
            <a:ext cx="328474" cy="17755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55083583"/>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85B1F16B-26E0-43D1-8D79-BC84BEB416C0}"/>
              </a:ext>
            </a:extLst>
          </p:cNvPr>
          <p:cNvSpPr txBox="1"/>
          <p:nvPr/>
        </p:nvSpPr>
        <p:spPr>
          <a:xfrm>
            <a:off x="813786" y="149867"/>
            <a:ext cx="10564428" cy="341632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Project presentations and portfolio writings are also subject to </a:t>
            </a:r>
            <a:r>
              <a:rPr lang="tr-TR" sz="2000" b="1" dirty="0" err="1">
                <a:latin typeface="Times New Roman" panose="02020603050405020304" pitchFamily="18" charset="0"/>
                <a:cs typeface="Times New Roman" panose="02020603050405020304" pitchFamily="18" charset="0"/>
              </a:rPr>
              <a:t>assessment</a:t>
            </a:r>
            <a:r>
              <a:rPr lang="en-US" sz="2000" b="1" dirty="0">
                <a:latin typeface="Times New Roman" panose="02020603050405020304" pitchFamily="18" charset="0"/>
                <a:cs typeface="Times New Roman" panose="02020603050405020304" pitchFamily="18" charset="0"/>
              </a:rPr>
              <a:t> &amp; evaluation. Therefore, the days of project presentations or portfolio writings are also done with the seriousness of the exam.</a:t>
            </a:r>
            <a:endParaRPr lang="tr-TR" sz="2000" b="1"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tr-TR" sz="2000" b="1" dirty="0">
                <a:latin typeface="Times New Roman" panose="02020603050405020304" pitchFamily="18" charset="0"/>
                <a:cs typeface="Times New Roman" panose="02020603050405020304" pitchFamily="18" charset="0"/>
              </a:rPr>
              <a:t> </a:t>
            </a:r>
            <a:r>
              <a:rPr lang="en-US" sz="2000" b="1" dirty="0">
                <a:cs typeface="Times New Roman" panose="02020603050405020304" pitchFamily="18" charset="0"/>
              </a:rPr>
              <a:t>Changes cannot be requested for personal reasons during these days.</a:t>
            </a:r>
            <a:endParaRPr lang="tr-TR" sz="2000" b="1" dirty="0">
              <a:cs typeface="Times New Roman" panose="02020603050405020304" pitchFamily="18" charset="0"/>
            </a:endParaRPr>
          </a:p>
          <a:p>
            <a:pPr marL="342900" indent="-342900">
              <a:buFont typeface="Wingdings" panose="05000000000000000000" pitchFamily="2" charset="2"/>
              <a:buChar char="Ø"/>
            </a:pPr>
            <a:r>
              <a:rPr lang="en-US" sz="2000" b="1" dirty="0">
                <a:cs typeface="Times New Roman" panose="02020603050405020304" pitchFamily="18" charset="0"/>
              </a:rPr>
              <a:t>Health reports </a:t>
            </a:r>
            <a:r>
              <a:rPr lang="tr-TR" sz="2000" b="1" dirty="0">
                <a:highlight>
                  <a:srgbClr val="FFFF00"/>
                </a:highlight>
                <a:cs typeface="Times New Roman" panose="02020603050405020304" pitchFamily="18" charset="0"/>
              </a:rPr>
              <a:t>can</a:t>
            </a:r>
            <a:r>
              <a:rPr lang="en-US" sz="2000" b="1" dirty="0">
                <a:highlight>
                  <a:srgbClr val="FFFF00"/>
                </a:highlight>
                <a:cs typeface="Times New Roman" panose="02020603050405020304" pitchFamily="18" charset="0"/>
              </a:rPr>
              <a:t>not be accepted </a:t>
            </a:r>
            <a:r>
              <a:rPr lang="en-US" sz="2000" b="1" dirty="0">
                <a:cs typeface="Times New Roman" panose="02020603050405020304" pitchFamily="18" charset="0"/>
              </a:rPr>
              <a:t>for students who miss </a:t>
            </a:r>
            <a:r>
              <a:rPr lang="tr-TR" sz="2000" b="1" dirty="0">
                <a:highlight>
                  <a:srgbClr val="FFFF00"/>
                </a:highlight>
                <a:cs typeface="Times New Roman" panose="02020603050405020304" pitchFamily="18" charset="0"/>
              </a:rPr>
              <a:t>P</a:t>
            </a:r>
            <a:r>
              <a:rPr lang="en-US" sz="2000" b="1" dirty="0" err="1">
                <a:highlight>
                  <a:srgbClr val="FFFF00"/>
                </a:highlight>
                <a:cs typeface="Times New Roman" panose="02020603050405020304" pitchFamily="18" charset="0"/>
              </a:rPr>
              <a:t>roject</a:t>
            </a:r>
            <a:r>
              <a:rPr lang="en-US" sz="2000" b="1" dirty="0">
                <a:highlight>
                  <a:srgbClr val="FFFF00"/>
                </a:highlight>
                <a:cs typeface="Times New Roman" panose="02020603050405020304" pitchFamily="18" charset="0"/>
              </a:rPr>
              <a:t> and </a:t>
            </a:r>
            <a:r>
              <a:rPr lang="tr-TR" sz="2000" b="1" dirty="0">
                <a:highlight>
                  <a:srgbClr val="FFFF00"/>
                </a:highlight>
                <a:cs typeface="Times New Roman" panose="02020603050405020304" pitchFamily="18" charset="0"/>
              </a:rPr>
              <a:t>P</a:t>
            </a:r>
            <a:r>
              <a:rPr lang="en-US" sz="2000" b="1" dirty="0" err="1">
                <a:highlight>
                  <a:srgbClr val="FFFF00"/>
                </a:highlight>
                <a:cs typeface="Times New Roman" panose="02020603050405020304" pitchFamily="18" charset="0"/>
              </a:rPr>
              <a:t>ortfolio</a:t>
            </a:r>
            <a:r>
              <a:rPr lang="en-US" sz="2000" b="1" dirty="0">
                <a:highlight>
                  <a:srgbClr val="FFFF00"/>
                </a:highlight>
                <a:cs typeface="Times New Roman" panose="02020603050405020304" pitchFamily="18" charset="0"/>
              </a:rPr>
              <a:t> days.</a:t>
            </a:r>
            <a:endParaRPr lang="tr-TR" sz="2000" b="1" dirty="0">
              <a:highlight>
                <a:srgbClr val="FFFF00"/>
              </a:highlight>
              <a:cs typeface="Times New Roman" panose="02020603050405020304" pitchFamily="18" charset="0"/>
            </a:endParaRPr>
          </a:p>
          <a:p>
            <a:pPr marL="285750" indent="-285750">
              <a:buFont typeface="Wingdings" panose="05000000000000000000" pitchFamily="2" charset="2"/>
              <a:buChar char="Ø"/>
            </a:pPr>
            <a:r>
              <a:rPr lang="tr-TR" sz="2000" b="1" dirty="0" err="1"/>
              <a:t>Additionally</a:t>
            </a:r>
            <a:r>
              <a:rPr lang="tr-TR" sz="2000" b="1" dirty="0"/>
              <a:t> </a:t>
            </a:r>
            <a:r>
              <a:rPr lang="en-US" sz="2000" b="1" dirty="0">
                <a:highlight>
                  <a:srgbClr val="FFFF00"/>
                </a:highlight>
              </a:rPr>
              <a:t>Health Reports cannot be accepted </a:t>
            </a:r>
            <a:r>
              <a:rPr lang="en-US" sz="2000" b="1" dirty="0"/>
              <a:t>for all missed assessment stages (Project, Portfolio, Presentations, Proficiency, P.L.A.T, P.L.A.T-Make Up) </a:t>
            </a:r>
            <a:r>
              <a:rPr lang="en-US" sz="2000" b="1" dirty="0">
                <a:highlight>
                  <a:srgbClr val="FFFF00"/>
                </a:highlight>
              </a:rPr>
              <a:t>except Mid-Track Exam (MTE) and Track Achievement Test (TAT)​</a:t>
            </a:r>
            <a:endParaRPr lang="tr-TR" sz="2000" b="1" dirty="0">
              <a:highlight>
                <a:srgbClr val="FFFF00"/>
              </a:highlight>
            </a:endParaRPr>
          </a:p>
          <a:p>
            <a:pPr marL="742950" lvl="1" indent="-285750">
              <a:buFont typeface="Wingdings" panose="05000000000000000000" pitchFamily="2" charset="2"/>
              <a:buChar char="Ø"/>
            </a:pPr>
            <a:endParaRPr lang="tr-TR" b="1" dirty="0">
              <a:highlight>
                <a:srgbClr val="FFFF00"/>
              </a:highlight>
            </a:endParaRPr>
          </a:p>
          <a:p>
            <a:pPr lvl="1"/>
            <a:endParaRPr lang="tr-TR" b="1" dirty="0">
              <a:highlight>
                <a:srgbClr val="FFFF00"/>
              </a:highlight>
            </a:endParaRPr>
          </a:p>
          <a:p>
            <a:pPr marL="800100" lvl="1" indent="-342900">
              <a:buFont typeface="Wingdings" panose="05000000000000000000" pitchFamily="2" charset="2"/>
              <a:buChar char="Ø"/>
            </a:pPr>
            <a:endParaRPr lang="tr-TR" sz="2000" b="1" dirty="0">
              <a:latin typeface="Times New Roman" panose="02020603050405020304" pitchFamily="18" charset="0"/>
              <a:cs typeface="Times New Roman" panose="02020603050405020304" pitchFamily="18" charset="0"/>
            </a:endParaRPr>
          </a:p>
        </p:txBody>
      </p:sp>
      <p:pic>
        <p:nvPicPr>
          <p:cNvPr id="4" name="Resim 3" descr="metin içeren bir resim&#10;&#10;Açıklama otomatik olarak oluşturuldu">
            <a:extLst>
              <a:ext uri="{FF2B5EF4-FFF2-40B4-BE49-F238E27FC236}">
                <a16:creationId xmlns:a16="http://schemas.microsoft.com/office/drawing/2014/main" id="{F904D7B4-95EF-4FD4-9D54-885C2412062B}"/>
              </a:ext>
            </a:extLst>
          </p:cNvPr>
          <p:cNvPicPr>
            <a:picLocks noChangeAspect="1"/>
          </p:cNvPicPr>
          <p:nvPr/>
        </p:nvPicPr>
        <p:blipFill rotWithShape="1">
          <a:blip r:embed="rId2">
            <a:extLst>
              <a:ext uri="{28A0092B-C50C-407E-A947-70E740481C1C}">
                <a14:useLocalDpi xmlns:a14="http://schemas.microsoft.com/office/drawing/2010/main" val="0"/>
              </a:ext>
            </a:extLst>
          </a:blip>
          <a:srcRect t="24354" b="62449"/>
          <a:stretch/>
        </p:blipFill>
        <p:spPr>
          <a:xfrm>
            <a:off x="970906" y="2791430"/>
            <a:ext cx="6299597" cy="1800988"/>
          </a:xfrm>
          <a:prstGeom prst="rect">
            <a:avLst/>
          </a:prstGeom>
        </p:spPr>
      </p:pic>
      <p:pic>
        <p:nvPicPr>
          <p:cNvPr id="6" name="Resim 5" descr="metin içeren bir resim&#10;&#10;Açıklama otomatik olarak oluşturuldu">
            <a:extLst>
              <a:ext uri="{FF2B5EF4-FFF2-40B4-BE49-F238E27FC236}">
                <a16:creationId xmlns:a16="http://schemas.microsoft.com/office/drawing/2014/main" id="{E1D8A267-AA28-4E18-88B3-37F3A319C4BF}"/>
              </a:ext>
            </a:extLst>
          </p:cNvPr>
          <p:cNvPicPr>
            <a:picLocks noChangeAspect="1"/>
          </p:cNvPicPr>
          <p:nvPr/>
        </p:nvPicPr>
        <p:blipFill rotWithShape="1">
          <a:blip r:embed="rId3"/>
          <a:srcRect l="34005" t="28091" r="19393" b="52611"/>
          <a:stretch/>
        </p:blipFill>
        <p:spPr>
          <a:xfrm>
            <a:off x="2563537" y="4515348"/>
            <a:ext cx="9413933" cy="2192785"/>
          </a:xfrm>
          <a:prstGeom prst="rect">
            <a:avLst/>
          </a:prstGeom>
        </p:spPr>
      </p:pic>
      <p:sp>
        <p:nvSpPr>
          <p:cNvPr id="7" name="Dikdörtgen 6">
            <a:extLst>
              <a:ext uri="{FF2B5EF4-FFF2-40B4-BE49-F238E27FC236}">
                <a16:creationId xmlns:a16="http://schemas.microsoft.com/office/drawing/2014/main" id="{3FE53A88-5452-4498-A47F-3EDE062F9329}"/>
              </a:ext>
            </a:extLst>
          </p:cNvPr>
          <p:cNvSpPr/>
          <p:nvPr/>
        </p:nvSpPr>
        <p:spPr>
          <a:xfrm>
            <a:off x="3213716" y="5699464"/>
            <a:ext cx="1429305" cy="23969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60962113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left)">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left)">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arn(inVertical)">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517</Words>
  <Application>Microsoft Office PowerPoint</Application>
  <PresentationFormat>Geniş ekran</PresentationFormat>
  <Paragraphs>34</Paragraphs>
  <Slides>18</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18</vt:i4>
      </vt:variant>
    </vt:vector>
  </HeadingPairs>
  <TitlesOfParts>
    <vt:vector size="26" baseType="lpstr">
      <vt:lpstr>Arial</vt:lpstr>
      <vt:lpstr>Broadway</vt:lpstr>
      <vt:lpstr>Calibri</vt:lpstr>
      <vt:lpstr>Calibri Light</vt:lpstr>
      <vt:lpstr>Monotype Corsiva</vt:lpstr>
      <vt:lpstr>Times New Roman</vt:lpstr>
      <vt:lpstr>Wingdings</vt:lpstr>
      <vt:lpstr>Office Teması</vt:lpstr>
      <vt:lpstr>FREQUENTLY ENCOUNTERED (COMMON) PROBLEMS</vt:lpstr>
      <vt:lpstr>FREQUENT PROBLEMS REGARDING COURSES AND CLASSROOM LAYOUT</vt:lpstr>
      <vt:lpstr>PowerPoint Sunusu</vt:lpstr>
      <vt:lpstr>PowerPoint Sunusu</vt:lpstr>
      <vt:lpstr>PowerPoint Sunusu</vt:lpstr>
      <vt:lpstr>FREQUENT PROBLEMS WITH EXAMS</vt:lpstr>
      <vt:lpstr>PowerPoint Sunusu</vt:lpstr>
      <vt:lpstr>PowerPoint Sunusu</vt:lpstr>
      <vt:lpstr>PowerPoint Sunusu</vt:lpstr>
      <vt:lpstr>FREQUENT PROBLEMS REGARDING COMPLAINTS</vt:lpstr>
      <vt:lpstr>PowerPoint Sunusu</vt:lpstr>
      <vt:lpstr>FREQUENT PROBLEMS REGARDING HEALTH REPORT SUBMISSION</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SIK KARŞILAŞILAN SORUNLAR</dc:title>
  <dc:creator>Çiğdem TAŞKIN GEÇMEN</dc:creator>
  <cp:lastModifiedBy>Sena SİNARER</cp:lastModifiedBy>
  <cp:revision>5</cp:revision>
  <dcterms:created xsi:type="dcterms:W3CDTF">2022-09-08T07:30:09Z</dcterms:created>
  <dcterms:modified xsi:type="dcterms:W3CDTF">2025-09-23T07:19:47Z</dcterms:modified>
</cp:coreProperties>
</file>